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67"/>
  </p:notesMasterIdLst>
  <p:sldIdLst>
    <p:sldId id="257" r:id="rId2"/>
    <p:sldId id="314" r:id="rId3"/>
    <p:sldId id="259" r:id="rId4"/>
    <p:sldId id="261" r:id="rId5"/>
    <p:sldId id="307" r:id="rId6"/>
    <p:sldId id="296" r:id="rId7"/>
    <p:sldId id="297" r:id="rId8"/>
    <p:sldId id="264" r:id="rId9"/>
    <p:sldId id="302" r:id="rId10"/>
    <p:sldId id="359" r:id="rId11"/>
    <p:sldId id="360" r:id="rId12"/>
    <p:sldId id="309" r:id="rId13"/>
    <p:sldId id="301" r:id="rId14"/>
    <p:sldId id="298" r:id="rId15"/>
    <p:sldId id="299" r:id="rId16"/>
    <p:sldId id="303" r:id="rId17"/>
    <p:sldId id="305" r:id="rId18"/>
    <p:sldId id="262" r:id="rId19"/>
    <p:sldId id="313" r:id="rId20"/>
    <p:sldId id="362" r:id="rId21"/>
    <p:sldId id="306" r:id="rId22"/>
    <p:sldId id="300" r:id="rId23"/>
    <p:sldId id="315" r:id="rId24"/>
    <p:sldId id="265" r:id="rId25"/>
    <p:sldId id="316" r:id="rId26"/>
    <p:sldId id="304" r:id="rId27"/>
    <p:sldId id="263" r:id="rId28"/>
    <p:sldId id="317" r:id="rId29"/>
    <p:sldId id="318" r:id="rId30"/>
    <p:sldId id="319" r:id="rId31"/>
    <p:sldId id="308" r:id="rId32"/>
    <p:sldId id="320" r:id="rId33"/>
    <p:sldId id="310" r:id="rId34"/>
    <p:sldId id="311" r:id="rId35"/>
    <p:sldId id="321" r:id="rId36"/>
    <p:sldId id="322" r:id="rId37"/>
    <p:sldId id="323" r:id="rId38"/>
    <p:sldId id="324" r:id="rId39"/>
    <p:sldId id="325" r:id="rId40"/>
    <p:sldId id="326" r:id="rId41"/>
    <p:sldId id="327" r:id="rId42"/>
    <p:sldId id="328" r:id="rId43"/>
    <p:sldId id="329" r:id="rId44"/>
    <p:sldId id="330" r:id="rId45"/>
    <p:sldId id="331" r:id="rId46"/>
    <p:sldId id="333" r:id="rId47"/>
    <p:sldId id="335" r:id="rId48"/>
    <p:sldId id="337" r:id="rId49"/>
    <p:sldId id="339" r:id="rId50"/>
    <p:sldId id="340" r:id="rId51"/>
    <p:sldId id="341" r:id="rId52"/>
    <p:sldId id="342" r:id="rId53"/>
    <p:sldId id="346" r:id="rId54"/>
    <p:sldId id="344" r:id="rId55"/>
    <p:sldId id="347" r:id="rId56"/>
    <p:sldId id="351" r:id="rId57"/>
    <p:sldId id="350" r:id="rId58"/>
    <p:sldId id="352" r:id="rId59"/>
    <p:sldId id="353" r:id="rId60"/>
    <p:sldId id="354" r:id="rId61"/>
    <p:sldId id="355" r:id="rId62"/>
    <p:sldId id="280" r:id="rId63"/>
    <p:sldId id="358" r:id="rId64"/>
    <p:sldId id="357" r:id="rId65"/>
    <p:sldId id="356" r:id="rId6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8"/>
      <p:bold r:id="rId69"/>
      <p:italic r:id="rId70"/>
      <p:boldItalic r:id="rId71"/>
    </p:embeddedFont>
    <p:embeddedFont>
      <p:font typeface="Cambria Math" panose="02040503050406030204" pitchFamily="18" charset="0"/>
      <p:regular r:id="rId72"/>
    </p:embeddedFont>
    <p:embeddedFont>
      <p:font typeface="Quattrocento Sans" panose="020B0502050000020003" pitchFamily="34" charset="0"/>
      <p:regular r:id="rId73"/>
      <p:bold r:id="rId74"/>
      <p:italic r:id="rId75"/>
      <p:boldItalic r:id="rId76"/>
    </p:embeddedFont>
    <p:embeddedFont>
      <p:font typeface="Roboto" panose="02000000000000000000" pitchFamily="2" charset="0"/>
      <p:regular r:id="rId77"/>
      <p:bold r:id="rId78"/>
      <p:italic r:id="rId79"/>
      <p:boldItalic r:id="rId80"/>
    </p:embeddedFont>
    <p:embeddedFont>
      <p:font typeface="Roboto Slab" pitchFamily="2" charset="0"/>
      <p:regular r:id="rId81"/>
      <p:bold r:id="rId82"/>
    </p:embeddedFont>
    <p:embeddedFont>
      <p:font typeface="Source Sans Pro" panose="020B0503030403020204" pitchFamily="34" charset="0"/>
      <p:regular r:id="rId83"/>
      <p:bold r:id="rId84"/>
      <p:italic r:id="rId85"/>
      <p:boldItalic r:id="rId8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1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1FB10D-A61A-4DE4-8506-F670E7A89527}">
  <a:tblStyle styleId="{701FB10D-A61A-4DE4-8506-F670E7A895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398DAF6-0271-4389-B3DC-BA433CC306D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7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8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84" Type="http://schemas.openxmlformats.org/officeDocument/2006/relationships/font" Target="fonts/font17.fntdata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7.fntdata"/><Relationship Id="rId79" Type="http://schemas.openxmlformats.org/officeDocument/2006/relationships/font" Target="fonts/font12.fntdata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2.fntdata"/><Relationship Id="rId77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5.fntdata"/><Relationship Id="rId80" Type="http://schemas.openxmlformats.org/officeDocument/2006/relationships/font" Target="fonts/font13.fntdata"/><Relationship Id="rId85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83" Type="http://schemas.openxmlformats.org/officeDocument/2006/relationships/font" Target="fonts/font16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6.fntdata"/><Relationship Id="rId78" Type="http://schemas.openxmlformats.org/officeDocument/2006/relationships/font" Target="fonts/font11.fntdata"/><Relationship Id="rId81" Type="http://schemas.openxmlformats.org/officeDocument/2006/relationships/font" Target="fonts/font14.fntdata"/><Relationship Id="rId86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font" Target="fonts/font15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78627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76144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80147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11760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44996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91003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50467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15805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8843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23947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89837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1933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87618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20507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7273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56880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58099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515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34396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80310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03701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09967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17634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da085fb6_5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da085fb6_5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51093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76661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0063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7279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5555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4402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1356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32808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51815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da085fb6_5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da085fb6_5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94659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6606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30217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45751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308717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9482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54635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72751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3351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da085fb6_5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da085fb6_5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1631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48890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208012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80392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791690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99024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830609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152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948902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4762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33015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4305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047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238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5239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653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3358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6" r:id="rId3"/>
    <p:sldLayoutId id="2147483659" r:id="rId4"/>
    <p:sldLayoutId id="2147483660" r:id="rId5"/>
    <p:sldLayoutId id="2147483661" r:id="rId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4" name="Google Shape;70;p12">
            <a:extLst>
              <a:ext uri="{FF2B5EF4-FFF2-40B4-BE49-F238E27FC236}">
                <a16:creationId xmlns:a16="http://schemas.microsoft.com/office/drawing/2014/main" id="{E8BAC404-2780-6633-EB4F-65134ACAC01A}"/>
              </a:ext>
            </a:extLst>
          </p:cNvPr>
          <p:cNvSpPr txBox="1">
            <a:spLocks/>
          </p:cNvSpPr>
          <p:nvPr/>
        </p:nvSpPr>
        <p:spPr>
          <a:xfrm>
            <a:off x="1014385" y="1463212"/>
            <a:ext cx="8129615" cy="2358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6000" b="1" dirty="0"/>
              <a:t>GREEDY</a:t>
            </a:r>
            <a:br>
              <a:rPr lang="en-US" sz="6000" b="1" dirty="0"/>
            </a:br>
            <a:r>
              <a:rPr lang="en-US" sz="6000" b="1" dirty="0"/>
              <a:t>         ALGORITHM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784718" y="1182125"/>
            <a:ext cx="486605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Discuss</a:t>
            </a:r>
            <a:endParaRPr sz="4000" b="1" dirty="0"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4294967295"/>
          </p:nvPr>
        </p:nvSpPr>
        <p:spPr>
          <a:xfrm>
            <a:off x="1610090" y="2862304"/>
            <a:ext cx="617886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2400"/>
              <a:t>Why are Greedy algorithms usually fast?</a:t>
            </a:r>
            <a:endParaRPr sz="2400" dirty="0"/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805299" y="54095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8"/>
          <p:cNvSpPr/>
          <p:nvPr/>
        </p:nvSpPr>
        <p:spPr>
          <a:xfrm>
            <a:off x="5875408" y="1057537"/>
            <a:ext cx="1576200" cy="1556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3" name="Google Shape;762;p48">
            <a:extLst>
              <a:ext uri="{FF2B5EF4-FFF2-40B4-BE49-F238E27FC236}">
                <a16:creationId xmlns:a16="http://schemas.microsoft.com/office/drawing/2014/main" id="{BB4BCB3E-3C85-4505-81F8-06C31AA04F8A}"/>
              </a:ext>
            </a:extLst>
          </p:cNvPr>
          <p:cNvSpPr/>
          <p:nvPr/>
        </p:nvSpPr>
        <p:spPr>
          <a:xfrm>
            <a:off x="6186437" y="1489368"/>
            <a:ext cx="954026" cy="685326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380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fontAlgn="base"/>
            <a:r>
              <a:rPr lang="en-US" sz="2800" b="1"/>
              <a:t>Time complexity </a:t>
            </a:r>
            <a:endParaRPr lang="en-US" sz="2800" b="1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49" y="1373051"/>
            <a:ext cx="7789439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buNone/>
            </a:pPr>
            <a:r>
              <a:rPr lang="en-US" sz="2000" b="1" i="1" dirty="0"/>
              <a:t>1.</a:t>
            </a:r>
            <a:r>
              <a:rPr lang="en-US" sz="2000" b="1" i="1"/>
              <a:t>	Best choice at each step</a:t>
            </a:r>
            <a:endParaRPr lang="en-US" sz="2000" b="1" i="1" dirty="0"/>
          </a:p>
          <a:p>
            <a:pPr marL="76200" indent="0">
              <a:buNone/>
            </a:pPr>
            <a:r>
              <a:rPr lang="en-US" sz="2000"/>
              <a:t>	</a:t>
            </a:r>
            <a:r>
              <a:rPr lang="en-US" sz="1600"/>
              <a:t>This significantly reduces the number of  options and computations required</a:t>
            </a:r>
            <a:endParaRPr lang="en-US" sz="1600" dirty="0"/>
          </a:p>
          <a:p>
            <a:pPr marL="76200" indent="0">
              <a:buNone/>
            </a:pPr>
            <a:r>
              <a:rPr lang="en-US" sz="2000" b="1" i="1" dirty="0"/>
              <a:t>2.</a:t>
            </a:r>
            <a:r>
              <a:rPr lang="en-US" sz="2000" b="1" i="1"/>
              <a:t>	No requirement for exhaustive search</a:t>
            </a:r>
          </a:p>
          <a:p>
            <a:pPr marL="76200" indent="0">
              <a:buNone/>
            </a:pPr>
            <a:r>
              <a:rPr lang="en-US" sz="2000"/>
              <a:t>	</a:t>
            </a:r>
            <a:r>
              <a:rPr lang="en-US" sz="1600"/>
              <a:t>It focuses on the solution at each step without revisiting or revaluating 	previous decisions</a:t>
            </a:r>
            <a:endParaRPr lang="en-US" sz="16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55C32FB-4AE2-3AA4-A226-19F2F5FB4027}"/>
              </a:ext>
            </a:extLst>
          </p:cNvPr>
          <p:cNvCxnSpPr>
            <a:cxnSpLocks/>
          </p:cNvCxnSpPr>
          <p:nvPr/>
        </p:nvCxnSpPr>
        <p:spPr>
          <a:xfrm>
            <a:off x="545518" y="1010720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958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fontAlgn="base"/>
            <a:r>
              <a:rPr lang="en-US" sz="2800" b="1" dirty="0"/>
              <a:t>Time complexity</a:t>
            </a: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49" y="1261700"/>
            <a:ext cx="7739083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sz="2000" dirty="0"/>
              <a:t>Is considered to be moderate</a:t>
            </a:r>
          </a:p>
          <a:p>
            <a:pPr lvl="0">
              <a:lnSpc>
                <a:spcPct val="150000"/>
              </a:lnSpc>
            </a:pPr>
            <a:r>
              <a:rPr lang="en-US" sz="2000" dirty="0"/>
              <a:t>Depends on the specific problem and the specific implementation of the algorithm </a:t>
            </a:r>
          </a:p>
          <a:p>
            <a:pPr lvl="0">
              <a:lnSpc>
                <a:spcPct val="150000"/>
              </a:lnSpc>
            </a:pPr>
            <a:r>
              <a:rPr lang="en-US" sz="2000" dirty="0"/>
              <a:t>Normally: O(n log n), O(n)</a:t>
            </a:r>
            <a:endParaRPr sz="20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536AABD-FC34-743F-B33F-B285C37378E2}"/>
              </a:ext>
            </a:extLst>
          </p:cNvPr>
          <p:cNvCxnSpPr>
            <a:cxnSpLocks/>
          </p:cNvCxnSpPr>
          <p:nvPr/>
        </p:nvCxnSpPr>
        <p:spPr>
          <a:xfrm>
            <a:off x="518018" y="1010720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922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fontAlgn="base"/>
            <a:r>
              <a:rPr lang="en-US" sz="2800" b="1" dirty="0"/>
              <a:t>On each step, the choice made must be</a:t>
            </a: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121479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sz="2000" b="1" i="1" dirty="0"/>
              <a:t>1. 	Feasible</a:t>
            </a:r>
            <a:r>
              <a:rPr lang="en-US" sz="2000" dirty="0"/>
              <a:t> </a:t>
            </a:r>
          </a:p>
          <a:p>
            <a:pPr marL="76200" lvl="0" indent="0">
              <a:buNone/>
            </a:pPr>
            <a:r>
              <a:rPr lang="en-US" sz="2000" dirty="0"/>
              <a:t>	</a:t>
            </a:r>
            <a:r>
              <a:rPr lang="en-US" sz="1600" dirty="0"/>
              <a:t>Satisfy the problem’s constraints </a:t>
            </a:r>
          </a:p>
          <a:p>
            <a:pPr marL="76200" lvl="0" indent="0">
              <a:buNone/>
            </a:pPr>
            <a:br>
              <a:rPr lang="en-US" sz="2000" dirty="0"/>
            </a:br>
            <a:r>
              <a:rPr lang="en-US" sz="2000" b="1" i="1" dirty="0"/>
              <a:t>2. 	Locally optimal</a:t>
            </a:r>
            <a:r>
              <a:rPr lang="en-US" sz="2000" dirty="0"/>
              <a:t> </a:t>
            </a:r>
          </a:p>
          <a:p>
            <a:pPr marL="76200" lvl="0" indent="0">
              <a:buNone/>
            </a:pPr>
            <a:r>
              <a:rPr lang="en-US" sz="2000" dirty="0"/>
              <a:t>	</a:t>
            </a:r>
            <a:r>
              <a:rPr lang="en-US" sz="1600" dirty="0"/>
              <a:t>The best local choice among all feasible choices available on that step</a:t>
            </a:r>
          </a:p>
          <a:p>
            <a:pPr marL="76200" lvl="0" indent="0">
              <a:buNone/>
            </a:pPr>
            <a:endParaRPr lang="en-US" sz="1600" dirty="0"/>
          </a:p>
          <a:p>
            <a:pPr marL="76200" lvl="0" indent="0">
              <a:buNone/>
            </a:pPr>
            <a:r>
              <a:rPr lang="en-US" sz="2000" b="1" i="1" dirty="0"/>
              <a:t>3. 	Irrevocable</a:t>
            </a:r>
            <a:r>
              <a:rPr lang="en-US" sz="2000" dirty="0"/>
              <a:t> </a:t>
            </a:r>
          </a:p>
          <a:p>
            <a:pPr marL="76200" lvl="0" indent="0">
              <a:buNone/>
            </a:pPr>
            <a:r>
              <a:rPr lang="en-US" sz="2000" dirty="0"/>
              <a:t>	C</a:t>
            </a:r>
            <a:r>
              <a:rPr lang="en-US" sz="1600" dirty="0"/>
              <a:t>annot be changed on subsequent steps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574AC2C-CCF8-43FB-43A9-71D261532E60}"/>
              </a:ext>
            </a:extLst>
          </p:cNvPr>
          <p:cNvCxnSpPr>
            <a:cxnSpLocks/>
          </p:cNvCxnSpPr>
          <p:nvPr/>
        </p:nvCxnSpPr>
        <p:spPr>
          <a:xfrm>
            <a:off x="552394" y="1010720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739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fontAlgn="base"/>
            <a:r>
              <a:rPr lang="en-US" sz="2800" b="1" dirty="0"/>
              <a:t>Return the money</a:t>
            </a: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dirty="0"/>
              <a:t>Return a given amount of money using the </a:t>
            </a:r>
            <a:r>
              <a:rPr lang="en-US" b="1" dirty="0"/>
              <a:t>least</a:t>
            </a:r>
            <a:r>
              <a:rPr lang="en-US" dirty="0"/>
              <a:t> possible number of bills</a:t>
            </a:r>
          </a:p>
          <a:p>
            <a:pPr lvl="0"/>
            <a:r>
              <a:rPr lang="en-US" dirty="0"/>
              <a:t>Amount of money: 6 000 VND</a:t>
            </a:r>
          </a:p>
          <a:p>
            <a:pPr lvl="0"/>
            <a:r>
              <a:rPr lang="en-US" dirty="0"/>
              <a:t>Possible number of bills: 4 000 VND</a:t>
            </a:r>
          </a:p>
          <a:p>
            <a:pPr marL="76200" lvl="0" indent="0">
              <a:buNone/>
            </a:pPr>
            <a:r>
              <a:rPr lang="en-US" dirty="0"/>
              <a:t>				3 000 VND</a:t>
            </a:r>
          </a:p>
          <a:p>
            <a:pPr marL="76200" lvl="0" indent="0">
              <a:buNone/>
            </a:pPr>
            <a:r>
              <a:rPr lang="en-US" dirty="0"/>
              <a:t>				1 000 VND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F69E3BA-7DC0-9D7A-C8A8-38A6248BBD06}"/>
              </a:ext>
            </a:extLst>
          </p:cNvPr>
          <p:cNvCxnSpPr>
            <a:cxnSpLocks/>
          </p:cNvCxnSpPr>
          <p:nvPr/>
        </p:nvCxnSpPr>
        <p:spPr>
          <a:xfrm>
            <a:off x="483642" y="946871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205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6 000 </a:t>
            </a:r>
            <a:r>
              <a:rPr lang="en-US" dirty="0"/>
              <a:t>VND</a:t>
            </a:r>
            <a:endParaRPr dirty="0"/>
          </a:p>
        </p:txBody>
      </p:sp>
      <p:sp>
        <p:nvSpPr>
          <p:cNvPr id="141" name="Google Shape;141;p20"/>
          <p:cNvSpPr txBox="1">
            <a:spLocks noGrp="1"/>
          </p:cNvSpPr>
          <p:nvPr>
            <p:ph type="body" idx="1"/>
          </p:nvPr>
        </p:nvSpPr>
        <p:spPr>
          <a:xfrm>
            <a:off x="786150" y="1200150"/>
            <a:ext cx="1794017" cy="9050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4 000 VND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1" name="Google Shape;141;p20">
            <a:extLst>
              <a:ext uri="{FF2B5EF4-FFF2-40B4-BE49-F238E27FC236}">
                <a16:creationId xmlns:a16="http://schemas.microsoft.com/office/drawing/2014/main" id="{AEEA8327-2308-4916-AB4F-2560709A7AD8}"/>
              </a:ext>
            </a:extLst>
          </p:cNvPr>
          <p:cNvSpPr txBox="1">
            <a:spLocks/>
          </p:cNvSpPr>
          <p:nvPr/>
        </p:nvSpPr>
        <p:spPr>
          <a:xfrm>
            <a:off x="2580167" y="1200150"/>
            <a:ext cx="1794017" cy="905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◎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b="1" dirty="0"/>
              <a:t>3 000 VND</a:t>
            </a:r>
          </a:p>
          <a:p>
            <a:pPr marL="0" indent="0">
              <a:buFont typeface="Source Sans Pro"/>
              <a:buNone/>
            </a:pPr>
            <a:r>
              <a:rPr lang="en-US" dirty="0"/>
              <a:t>0</a:t>
            </a:r>
          </a:p>
        </p:txBody>
      </p:sp>
      <p:sp>
        <p:nvSpPr>
          <p:cNvPr id="12" name="Google Shape;141;p20">
            <a:extLst>
              <a:ext uri="{FF2B5EF4-FFF2-40B4-BE49-F238E27FC236}">
                <a16:creationId xmlns:a16="http://schemas.microsoft.com/office/drawing/2014/main" id="{FA40E87B-032E-4AE3-B763-04708E6C5535}"/>
              </a:ext>
            </a:extLst>
          </p:cNvPr>
          <p:cNvSpPr txBox="1">
            <a:spLocks/>
          </p:cNvSpPr>
          <p:nvPr/>
        </p:nvSpPr>
        <p:spPr>
          <a:xfrm>
            <a:off x="4374184" y="1200150"/>
            <a:ext cx="1794017" cy="905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◎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b="1" dirty="0"/>
              <a:t>1 000 VND</a:t>
            </a:r>
          </a:p>
          <a:p>
            <a:pPr marL="0" indent="0">
              <a:buFont typeface="Source Sans Pro"/>
              <a:buNone/>
            </a:pPr>
            <a:r>
              <a:rPr lang="en-US" dirty="0"/>
              <a:t>2</a:t>
            </a:r>
          </a:p>
        </p:txBody>
      </p:sp>
      <p:sp>
        <p:nvSpPr>
          <p:cNvPr id="8" name="Google Shape;141;p20">
            <a:extLst>
              <a:ext uri="{FF2B5EF4-FFF2-40B4-BE49-F238E27FC236}">
                <a16:creationId xmlns:a16="http://schemas.microsoft.com/office/drawing/2014/main" id="{5093CE7B-56BA-4CBB-909D-61F4F8F01A9D}"/>
              </a:ext>
            </a:extLst>
          </p:cNvPr>
          <p:cNvSpPr txBox="1">
            <a:spLocks/>
          </p:cNvSpPr>
          <p:nvPr/>
        </p:nvSpPr>
        <p:spPr>
          <a:xfrm>
            <a:off x="786150" y="2563333"/>
            <a:ext cx="1794017" cy="905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◎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b="1" dirty="0"/>
              <a:t>4 000 VND</a:t>
            </a:r>
          </a:p>
          <a:p>
            <a:pPr marL="0" indent="0">
              <a:buFont typeface="Source Sans Pro"/>
              <a:buNone/>
            </a:pPr>
            <a:r>
              <a:rPr lang="en-US" dirty="0"/>
              <a:t>0</a:t>
            </a:r>
          </a:p>
        </p:txBody>
      </p:sp>
      <p:sp>
        <p:nvSpPr>
          <p:cNvPr id="9" name="Google Shape;141;p20">
            <a:extLst>
              <a:ext uri="{FF2B5EF4-FFF2-40B4-BE49-F238E27FC236}">
                <a16:creationId xmlns:a16="http://schemas.microsoft.com/office/drawing/2014/main" id="{FC756FFA-6187-45F2-87ED-BA2631B1B28B}"/>
              </a:ext>
            </a:extLst>
          </p:cNvPr>
          <p:cNvSpPr txBox="1">
            <a:spLocks/>
          </p:cNvSpPr>
          <p:nvPr/>
        </p:nvSpPr>
        <p:spPr>
          <a:xfrm>
            <a:off x="2580167" y="2563333"/>
            <a:ext cx="1794017" cy="905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◎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b="1" dirty="0"/>
              <a:t>3 000 VND</a:t>
            </a:r>
          </a:p>
          <a:p>
            <a:pPr marL="0" indent="0">
              <a:buFont typeface="Source Sans Pro"/>
              <a:buNone/>
            </a:pPr>
            <a:r>
              <a:rPr lang="en-US" dirty="0"/>
              <a:t>2</a:t>
            </a:r>
          </a:p>
        </p:txBody>
      </p:sp>
      <p:sp>
        <p:nvSpPr>
          <p:cNvPr id="10" name="Google Shape;141;p20">
            <a:extLst>
              <a:ext uri="{FF2B5EF4-FFF2-40B4-BE49-F238E27FC236}">
                <a16:creationId xmlns:a16="http://schemas.microsoft.com/office/drawing/2014/main" id="{BDCE05A6-FB36-4F46-A467-756B46F39FD3}"/>
              </a:ext>
            </a:extLst>
          </p:cNvPr>
          <p:cNvSpPr txBox="1">
            <a:spLocks/>
          </p:cNvSpPr>
          <p:nvPr/>
        </p:nvSpPr>
        <p:spPr>
          <a:xfrm>
            <a:off x="4374184" y="2563333"/>
            <a:ext cx="1794017" cy="905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◎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b="1" dirty="0"/>
              <a:t>1 000 VND</a:t>
            </a:r>
          </a:p>
          <a:p>
            <a:pPr marL="0" indent="0">
              <a:buFont typeface="Source Sans Pro"/>
              <a:buNone/>
            </a:pPr>
            <a:r>
              <a:rPr lang="en-US" dirty="0"/>
              <a:t>0</a:t>
            </a:r>
          </a:p>
        </p:txBody>
      </p:sp>
      <p:sp>
        <p:nvSpPr>
          <p:cNvPr id="15" name="Google Shape;944;p48">
            <a:extLst>
              <a:ext uri="{FF2B5EF4-FFF2-40B4-BE49-F238E27FC236}">
                <a16:creationId xmlns:a16="http://schemas.microsoft.com/office/drawing/2014/main" id="{87D59D75-03CD-447C-836F-B11FF23589B7}"/>
              </a:ext>
            </a:extLst>
          </p:cNvPr>
          <p:cNvSpPr/>
          <p:nvPr/>
        </p:nvSpPr>
        <p:spPr>
          <a:xfrm>
            <a:off x="6655985" y="2845448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16" name="Google Shape;946;p48">
            <a:extLst>
              <a:ext uri="{FF2B5EF4-FFF2-40B4-BE49-F238E27FC236}">
                <a16:creationId xmlns:a16="http://schemas.microsoft.com/office/drawing/2014/main" id="{B2DB68B2-9652-421C-8239-9B8BA6643045}"/>
              </a:ext>
            </a:extLst>
          </p:cNvPr>
          <p:cNvSpPr/>
          <p:nvPr/>
        </p:nvSpPr>
        <p:spPr>
          <a:xfrm>
            <a:off x="6655985" y="1480731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729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6024356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3.</a:t>
            </a:r>
            <a:endParaRPr sz="6000" dirty="0">
              <a:solidFill>
                <a:schemeClr val="accent4"/>
              </a:solidFill>
            </a:endParaRPr>
          </a:p>
          <a:p>
            <a:pPr fontAlgn="base"/>
            <a:r>
              <a:rPr lang="en-US" dirty="0"/>
              <a:t>Characteristics</a:t>
            </a:r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087138"/>
            <a:ext cx="6910245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fontAlgn="base"/>
            <a:r>
              <a:rPr lang="en-US" b="1" dirty="0"/>
              <a:t>Limitations, advantages, conditions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0217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fontAlgn="base"/>
            <a:r>
              <a:rPr lang="en-US" sz="2800" b="1" dirty="0"/>
              <a:t>Limitations</a:t>
            </a: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buNone/>
            </a:pPr>
            <a:r>
              <a:rPr lang="en-US" sz="2000" b="1" i="1" dirty="0"/>
              <a:t>1.	Inability to backtrack</a:t>
            </a:r>
          </a:p>
          <a:p>
            <a:pPr marL="76200" indent="0">
              <a:buNone/>
            </a:pPr>
            <a:r>
              <a:rPr lang="en-US" sz="2000" dirty="0"/>
              <a:t>	</a:t>
            </a:r>
            <a:r>
              <a:rPr lang="en-US" sz="1600" dirty="0"/>
              <a:t>Lack of consideration for future steps</a:t>
            </a:r>
          </a:p>
          <a:p>
            <a:pPr marL="76200" indent="0">
              <a:buNone/>
            </a:pPr>
            <a:r>
              <a:rPr lang="en-US" sz="2000" b="1" i="1" dirty="0"/>
              <a:t>2.	Suboptimality</a:t>
            </a:r>
          </a:p>
          <a:p>
            <a:pPr marL="76200" indent="0">
              <a:buNone/>
            </a:pPr>
            <a:r>
              <a:rPr lang="en-US" sz="2000" dirty="0"/>
              <a:t>	</a:t>
            </a:r>
            <a:r>
              <a:rPr lang="en-US" sz="1600" dirty="0"/>
              <a:t>Not always produce the optimal solution</a:t>
            </a:r>
          </a:p>
          <a:p>
            <a:pPr marL="76200" indent="0">
              <a:buNone/>
            </a:pPr>
            <a:r>
              <a:rPr lang="en-US" sz="2000" b="1" i="1" dirty="0"/>
              <a:t>3.	Limited scope</a:t>
            </a:r>
          </a:p>
          <a:p>
            <a:pPr marL="76200" indent="0">
              <a:buNone/>
            </a:pPr>
            <a:r>
              <a:rPr lang="en-US" sz="2000" dirty="0"/>
              <a:t>	</a:t>
            </a:r>
            <a:r>
              <a:rPr lang="en-US" sz="1600" dirty="0"/>
              <a:t>Is only suitable for a number of problems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84C8F9-D9C0-BB4E-0AF4-4E9F73492F90}"/>
              </a:ext>
            </a:extLst>
          </p:cNvPr>
          <p:cNvCxnSpPr>
            <a:cxnSpLocks/>
          </p:cNvCxnSpPr>
          <p:nvPr/>
        </p:nvCxnSpPr>
        <p:spPr>
          <a:xfrm>
            <a:off x="469891" y="946872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426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784718" y="1182125"/>
            <a:ext cx="486605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Discuss</a:t>
            </a:r>
            <a:endParaRPr sz="4000" b="1" dirty="0"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4294967295"/>
          </p:nvPr>
        </p:nvSpPr>
        <p:spPr>
          <a:xfrm>
            <a:off x="1610090" y="2862304"/>
            <a:ext cx="617886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2400" dirty="0"/>
              <a:t>Why is the Greedy algorithm widely used, especially in the field of computer science?</a:t>
            </a:r>
            <a:endParaRPr sz="2400" dirty="0"/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805299" y="54095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8"/>
          <p:cNvSpPr/>
          <p:nvPr/>
        </p:nvSpPr>
        <p:spPr>
          <a:xfrm>
            <a:off x="5875408" y="1057537"/>
            <a:ext cx="1576200" cy="1556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3" name="Google Shape;762;p48">
            <a:extLst>
              <a:ext uri="{FF2B5EF4-FFF2-40B4-BE49-F238E27FC236}">
                <a16:creationId xmlns:a16="http://schemas.microsoft.com/office/drawing/2014/main" id="{BB4BCB3E-3C85-4505-81F8-06C31AA04F8A}"/>
              </a:ext>
            </a:extLst>
          </p:cNvPr>
          <p:cNvSpPr/>
          <p:nvPr/>
        </p:nvSpPr>
        <p:spPr>
          <a:xfrm>
            <a:off x="6186437" y="1489368"/>
            <a:ext cx="954026" cy="685326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fontAlgn="base"/>
            <a:r>
              <a:rPr lang="en-US" sz="2800" b="1" dirty="0"/>
              <a:t>Advantages</a:t>
            </a: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sz="2000" dirty="0"/>
              <a:t>Simple, easy to understand and implement </a:t>
            </a:r>
          </a:p>
          <a:p>
            <a:pPr lvl="0">
              <a:lnSpc>
                <a:spcPct val="150000"/>
              </a:lnSpc>
            </a:pPr>
            <a:r>
              <a:rPr lang="en-US" sz="2000" dirty="0"/>
              <a:t>Faster and more efficient </a:t>
            </a:r>
          </a:p>
          <a:p>
            <a:pPr lvl="0">
              <a:lnSpc>
                <a:spcPct val="150000"/>
              </a:lnSpc>
            </a:pPr>
            <a:r>
              <a:rPr lang="en-US" sz="2000" dirty="0"/>
              <a:t>Does not require large memory</a:t>
            </a:r>
          </a:p>
          <a:p>
            <a:pPr lvl="0">
              <a:lnSpc>
                <a:spcPct val="150000"/>
              </a:lnSpc>
            </a:pPr>
            <a:r>
              <a:rPr lang="en-US" sz="2000" dirty="0"/>
              <a:t>Easy to combine with other algorithms</a:t>
            </a:r>
          </a:p>
          <a:p>
            <a:pPr lvl="0">
              <a:lnSpc>
                <a:spcPct val="150000"/>
              </a:lnSpc>
            </a:pPr>
            <a:r>
              <a:rPr lang="en-US" sz="2000" dirty="0"/>
              <a:t>Offers a good approximation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6242E10-B4C4-AC72-6D3D-A272FF4020F4}"/>
              </a:ext>
            </a:extLst>
          </p:cNvPr>
          <p:cNvCxnSpPr>
            <a:cxnSpLocks/>
          </p:cNvCxnSpPr>
          <p:nvPr/>
        </p:nvCxnSpPr>
        <p:spPr>
          <a:xfrm>
            <a:off x="531768" y="933121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476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" name="Google Shape;143;p3">
            <a:extLst>
              <a:ext uri="{FF2B5EF4-FFF2-40B4-BE49-F238E27FC236}">
                <a16:creationId xmlns:a16="http://schemas.microsoft.com/office/drawing/2014/main" id="{12F06D38-4A9B-1AE2-CC8B-7E27545CEC71}"/>
              </a:ext>
            </a:extLst>
          </p:cNvPr>
          <p:cNvSpPr txBox="1"/>
          <p:nvPr/>
        </p:nvSpPr>
        <p:spPr>
          <a:xfrm>
            <a:off x="3295701" y="2090662"/>
            <a:ext cx="2620345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3000" b="1" dirty="0">
                <a:solidFill>
                  <a:srgbClr val="0E78C0"/>
                </a:solidFill>
                <a:latin typeface="Roboto"/>
                <a:ea typeface="Roboto"/>
                <a:cs typeface="Roboto"/>
                <a:sym typeface="Roboto"/>
              </a:rPr>
              <a:t>Table of contents</a:t>
            </a:r>
            <a:endParaRPr sz="1050" dirty="0"/>
          </a:p>
        </p:txBody>
      </p:sp>
      <p:sp>
        <p:nvSpPr>
          <p:cNvPr id="6" name="Google Shape;144;p3">
            <a:extLst>
              <a:ext uri="{FF2B5EF4-FFF2-40B4-BE49-F238E27FC236}">
                <a16:creationId xmlns:a16="http://schemas.microsoft.com/office/drawing/2014/main" id="{1F5E54FC-3E67-EAC1-BA7F-90B9BCABE468}"/>
              </a:ext>
            </a:extLst>
          </p:cNvPr>
          <p:cNvSpPr txBox="1"/>
          <p:nvPr/>
        </p:nvSpPr>
        <p:spPr>
          <a:xfrm>
            <a:off x="2105406" y="1071327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vi-VN" sz="3600" b="1" dirty="0">
                <a:solidFill>
                  <a:srgbClr val="0E78C0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sz="1050" dirty="0"/>
          </a:p>
        </p:txBody>
      </p:sp>
      <p:sp>
        <p:nvSpPr>
          <p:cNvPr id="7" name="Google Shape;145;p3">
            <a:extLst>
              <a:ext uri="{FF2B5EF4-FFF2-40B4-BE49-F238E27FC236}">
                <a16:creationId xmlns:a16="http://schemas.microsoft.com/office/drawing/2014/main" id="{A7CE892C-FCAB-741D-4C6C-C4AAF34A451B}"/>
              </a:ext>
            </a:extLst>
          </p:cNvPr>
          <p:cNvSpPr txBox="1"/>
          <p:nvPr/>
        </p:nvSpPr>
        <p:spPr>
          <a:xfrm>
            <a:off x="2105406" y="206073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vi-VN" sz="3600" b="1">
                <a:solidFill>
                  <a:srgbClr val="0E78C0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sz="1050"/>
          </a:p>
        </p:txBody>
      </p:sp>
      <p:cxnSp>
        <p:nvCxnSpPr>
          <p:cNvPr id="8" name="Google Shape;147;p3">
            <a:extLst>
              <a:ext uri="{FF2B5EF4-FFF2-40B4-BE49-F238E27FC236}">
                <a16:creationId xmlns:a16="http://schemas.microsoft.com/office/drawing/2014/main" id="{1F887964-D47B-065F-C4BD-0B5A5FAC64AB}"/>
              </a:ext>
            </a:extLst>
          </p:cNvPr>
          <p:cNvCxnSpPr/>
          <p:nvPr/>
        </p:nvCxnSpPr>
        <p:spPr>
          <a:xfrm>
            <a:off x="5861950" y="2638539"/>
            <a:ext cx="0" cy="2522962"/>
          </a:xfrm>
          <a:prstGeom prst="straightConnector1">
            <a:avLst/>
          </a:prstGeom>
          <a:noFill/>
          <a:ln w="9525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148;p3">
            <a:extLst>
              <a:ext uri="{FF2B5EF4-FFF2-40B4-BE49-F238E27FC236}">
                <a16:creationId xmlns:a16="http://schemas.microsoft.com/office/drawing/2014/main" id="{02027D56-026B-3592-C5AA-0E14F9B05CE8}"/>
              </a:ext>
            </a:extLst>
          </p:cNvPr>
          <p:cNvSpPr txBox="1"/>
          <p:nvPr/>
        </p:nvSpPr>
        <p:spPr>
          <a:xfrm>
            <a:off x="5922008" y="3399312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sz="3600" b="1">
                <a:solidFill>
                  <a:srgbClr val="0E78C0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sz="1050"/>
          </a:p>
        </p:txBody>
      </p:sp>
      <p:sp>
        <p:nvSpPr>
          <p:cNvPr id="10" name="Google Shape;153;p3">
            <a:extLst>
              <a:ext uri="{FF2B5EF4-FFF2-40B4-BE49-F238E27FC236}">
                <a16:creationId xmlns:a16="http://schemas.microsoft.com/office/drawing/2014/main" id="{F5852595-A101-FC23-AF80-149A92224773}"/>
              </a:ext>
            </a:extLst>
          </p:cNvPr>
          <p:cNvSpPr txBox="1"/>
          <p:nvPr/>
        </p:nvSpPr>
        <p:spPr>
          <a:xfrm>
            <a:off x="5487988" y="2456087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vi-VN" sz="3600" b="1">
                <a:solidFill>
                  <a:srgbClr val="0E78C0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sz="1050"/>
          </a:p>
        </p:txBody>
      </p:sp>
      <p:cxnSp>
        <p:nvCxnSpPr>
          <p:cNvPr id="11" name="Google Shape;146;p3">
            <a:extLst>
              <a:ext uri="{FF2B5EF4-FFF2-40B4-BE49-F238E27FC236}">
                <a16:creationId xmlns:a16="http://schemas.microsoft.com/office/drawing/2014/main" id="{95E793C5-FB9F-EEF8-E678-02B19BF0FBA0}"/>
              </a:ext>
            </a:extLst>
          </p:cNvPr>
          <p:cNvCxnSpPr/>
          <p:nvPr/>
        </p:nvCxnSpPr>
        <p:spPr>
          <a:xfrm flipH="1">
            <a:off x="3295701" y="112"/>
            <a:ext cx="1575" cy="2563650"/>
          </a:xfrm>
          <a:prstGeom prst="straightConnector1">
            <a:avLst/>
          </a:prstGeom>
          <a:noFill/>
          <a:ln w="9525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49;p3">
            <a:extLst>
              <a:ext uri="{FF2B5EF4-FFF2-40B4-BE49-F238E27FC236}">
                <a16:creationId xmlns:a16="http://schemas.microsoft.com/office/drawing/2014/main" id="{C90B61CC-9B59-B2BC-87CF-A4BC3D787DD6}"/>
              </a:ext>
            </a:extLst>
          </p:cNvPr>
          <p:cNvSpPr txBox="1"/>
          <p:nvPr/>
        </p:nvSpPr>
        <p:spPr>
          <a:xfrm>
            <a:off x="115616" y="1033659"/>
            <a:ext cx="236042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-US" sz="1800" b="1" dirty="0">
                <a:solidFill>
                  <a:srgbClr val="0E78C0"/>
                </a:solidFill>
                <a:latin typeface="Quattrocento Sans"/>
                <a:sym typeface="Quattrocento Sans"/>
              </a:rPr>
              <a:t>Definition</a:t>
            </a:r>
            <a:endParaRPr lang="vi-VN" sz="1050" dirty="0"/>
          </a:p>
        </p:txBody>
      </p:sp>
      <p:sp>
        <p:nvSpPr>
          <p:cNvPr id="13" name="Google Shape;150;p3">
            <a:extLst>
              <a:ext uri="{FF2B5EF4-FFF2-40B4-BE49-F238E27FC236}">
                <a16:creationId xmlns:a16="http://schemas.microsoft.com/office/drawing/2014/main" id="{FBA724FD-1ABB-3EF2-98AF-119FE9CADB00}"/>
              </a:ext>
            </a:extLst>
          </p:cNvPr>
          <p:cNvSpPr txBox="1"/>
          <p:nvPr/>
        </p:nvSpPr>
        <p:spPr>
          <a:xfrm>
            <a:off x="115616" y="2023070"/>
            <a:ext cx="236042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-US" sz="1800" b="1" dirty="0">
                <a:solidFill>
                  <a:srgbClr val="0E78C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Working mechanism</a:t>
            </a:r>
            <a:endParaRPr sz="1050" dirty="0"/>
          </a:p>
        </p:txBody>
      </p:sp>
      <p:sp>
        <p:nvSpPr>
          <p:cNvPr id="14" name="Google Shape;151;p3">
            <a:extLst>
              <a:ext uri="{FF2B5EF4-FFF2-40B4-BE49-F238E27FC236}">
                <a16:creationId xmlns:a16="http://schemas.microsoft.com/office/drawing/2014/main" id="{BEF02B63-F8B6-61BC-5CCF-04D47FA47627}"/>
              </a:ext>
            </a:extLst>
          </p:cNvPr>
          <p:cNvSpPr txBox="1"/>
          <p:nvPr/>
        </p:nvSpPr>
        <p:spPr>
          <a:xfrm>
            <a:off x="6536542" y="2449325"/>
            <a:ext cx="210035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800" b="1" dirty="0">
                <a:solidFill>
                  <a:srgbClr val="0E78C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Characteristics</a:t>
            </a:r>
            <a:endParaRPr sz="1050" dirty="0"/>
          </a:p>
        </p:txBody>
      </p:sp>
      <p:sp>
        <p:nvSpPr>
          <p:cNvPr id="15" name="Google Shape;152;p3">
            <a:extLst>
              <a:ext uri="{FF2B5EF4-FFF2-40B4-BE49-F238E27FC236}">
                <a16:creationId xmlns:a16="http://schemas.microsoft.com/office/drawing/2014/main" id="{8030264C-F534-F82B-B8D5-38D578AE1DE1}"/>
              </a:ext>
            </a:extLst>
          </p:cNvPr>
          <p:cNvSpPr txBox="1"/>
          <p:nvPr/>
        </p:nvSpPr>
        <p:spPr>
          <a:xfrm>
            <a:off x="6595588" y="3406074"/>
            <a:ext cx="1982266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800" b="1" dirty="0">
                <a:solidFill>
                  <a:srgbClr val="0E78C0"/>
                </a:solidFill>
                <a:latin typeface="Quattrocento Sans"/>
                <a:sym typeface="Quattrocento Sans"/>
              </a:rPr>
              <a:t>Applications</a:t>
            </a:r>
            <a:endParaRPr sz="105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533DB7D-D315-E502-BFC4-F7668017B524}"/>
              </a:ext>
            </a:extLst>
          </p:cNvPr>
          <p:cNvSpPr/>
          <p:nvPr/>
        </p:nvSpPr>
        <p:spPr>
          <a:xfrm>
            <a:off x="3377537" y="1925482"/>
            <a:ext cx="2405982" cy="12925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206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784718" y="1182125"/>
            <a:ext cx="486605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Discuss</a:t>
            </a:r>
            <a:endParaRPr sz="4000" b="1" dirty="0"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4294967295"/>
          </p:nvPr>
        </p:nvSpPr>
        <p:spPr>
          <a:xfrm>
            <a:off x="1225174" y="3126615"/>
            <a:ext cx="6693651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2400"/>
              <a:t>When do greedy algorithms give optimal results? </a:t>
            </a:r>
            <a:endParaRPr lang="en-US" sz="2400" dirty="0"/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805299" y="54095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8"/>
          <p:cNvSpPr/>
          <p:nvPr/>
        </p:nvSpPr>
        <p:spPr>
          <a:xfrm>
            <a:off x="5875408" y="1057537"/>
            <a:ext cx="1576200" cy="1556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3" name="Google Shape;762;p48">
            <a:extLst>
              <a:ext uri="{FF2B5EF4-FFF2-40B4-BE49-F238E27FC236}">
                <a16:creationId xmlns:a16="http://schemas.microsoft.com/office/drawing/2014/main" id="{BB4BCB3E-3C85-4505-81F8-06C31AA04F8A}"/>
              </a:ext>
            </a:extLst>
          </p:cNvPr>
          <p:cNvSpPr/>
          <p:nvPr/>
        </p:nvSpPr>
        <p:spPr>
          <a:xfrm>
            <a:off x="6186437" y="1489368"/>
            <a:ext cx="954026" cy="685326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466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fontAlgn="base"/>
            <a:r>
              <a:rPr lang="en-US" sz="2800" b="1" dirty="0"/>
              <a:t>Conditions for using Greedy algorithm</a:t>
            </a: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373051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buNone/>
            </a:pPr>
            <a:r>
              <a:rPr lang="en-US" sz="2000" b="1" i="1" dirty="0"/>
              <a:t>1.	Optimal substructure property</a:t>
            </a:r>
          </a:p>
          <a:p>
            <a:pPr marL="76200" indent="0">
              <a:buNone/>
            </a:pPr>
            <a:r>
              <a:rPr lang="en-US" sz="2000" dirty="0"/>
              <a:t>	</a:t>
            </a:r>
            <a:r>
              <a:rPr lang="en-US" sz="1600" dirty="0"/>
              <a:t>The solution is divisible into smaller parts</a:t>
            </a:r>
          </a:p>
          <a:p>
            <a:pPr marL="76200" indent="0">
              <a:buNone/>
            </a:pPr>
            <a:r>
              <a:rPr lang="en-US" sz="2000" b="1" i="1" dirty="0"/>
              <a:t>2.	Greedy choice property</a:t>
            </a:r>
          </a:p>
          <a:p>
            <a:pPr marL="76200" indent="0">
              <a:buNone/>
            </a:pPr>
            <a:r>
              <a:rPr lang="en-US" sz="2000" dirty="0"/>
              <a:t>	</a:t>
            </a:r>
            <a:r>
              <a:rPr lang="en-US" sz="1600" dirty="0"/>
              <a:t>The locally optimal choice should always lead to the globally optimal 	solution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55C32FB-4AE2-3AA4-A226-19F2F5FB4027}"/>
              </a:ext>
            </a:extLst>
          </p:cNvPr>
          <p:cNvCxnSpPr>
            <a:cxnSpLocks/>
          </p:cNvCxnSpPr>
          <p:nvPr/>
        </p:nvCxnSpPr>
        <p:spPr>
          <a:xfrm>
            <a:off x="545518" y="1010720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65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832948" y="1244213"/>
            <a:ext cx="8372475" cy="17645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4"/>
                </a:solidFill>
              </a:rPr>
              <a:t>4.</a:t>
            </a:r>
            <a:r>
              <a:rPr lang="en-US" sz="4000" dirty="0"/>
              <a:t> </a:t>
            </a:r>
            <a:br>
              <a:rPr lang="en-US" sz="4000" dirty="0"/>
            </a:br>
            <a:r>
              <a:rPr lang="en-US" sz="4000" dirty="0"/>
              <a:t>Applications of Greedy algorithm</a:t>
            </a:r>
            <a:endParaRPr lang="en-US" sz="4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0368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586726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Applications of Greedy algorithm</a:t>
            </a:r>
            <a:endParaRPr lang="en-US" sz="2800" b="1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571268"/>
            <a:ext cx="7264110" cy="28121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  <a:latin typeface="Helvetica Neue"/>
              </a:rPr>
              <a:t>Constructing Minimum Spanning Trees</a:t>
            </a:r>
          </a:p>
          <a:p>
            <a:pPr marL="457200" lvl="0" indent="-3810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  <a:latin typeface="Helvetica Neue"/>
              </a:rPr>
              <a:t>Implement Huffman Encoding</a:t>
            </a:r>
            <a:endParaRPr lang="en-US" sz="2000" dirty="0">
              <a:solidFill>
                <a:schemeClr val="accent3">
                  <a:lumMod val="75000"/>
                </a:schemeClr>
              </a:solidFill>
              <a:latin typeface="Helvetica Neue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  <a:latin typeface="Helvetica Neue"/>
              </a:rPr>
              <a:t>Solve Optimization Problems</a:t>
            </a:r>
            <a:endParaRPr lang="en-US" sz="2000" dirty="0">
              <a:solidFill>
                <a:schemeClr val="accent3">
                  <a:lumMod val="75000"/>
                </a:schemeClr>
              </a:solidFill>
              <a:latin typeface="Helvetica Neue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786150" y="1208129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145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5513922" y="1576268"/>
            <a:ext cx="2769987" cy="2856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186729" y="195742"/>
            <a:ext cx="7571700" cy="11362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Constructing Minimum Spanning Trees</a:t>
            </a:r>
            <a:endParaRPr sz="2800" b="1"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587670" y="382841"/>
            <a:ext cx="638700" cy="141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89244" y="1463613"/>
            <a:ext cx="1377600" cy="570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863258" y="1117643"/>
            <a:ext cx="716400" cy="806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5126" name="Picture 6" descr="CS 225 | Minimum Spanning Tree">
            <a:extLst>
              <a:ext uri="{FF2B5EF4-FFF2-40B4-BE49-F238E27FC236}">
                <a16:creationId xmlns:a16="http://schemas.microsoft.com/office/drawing/2014/main" id="{2A9D2859-B34B-1A94-B1D4-148D4E8AA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256" y="1721114"/>
            <a:ext cx="2684271" cy="2567013"/>
          </a:xfrm>
          <a:prstGeom prst="ellipse">
            <a:avLst/>
          </a:prstGeom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51;p21">
            <a:extLst>
              <a:ext uri="{FF2B5EF4-FFF2-40B4-BE49-F238E27FC236}">
                <a16:creationId xmlns:a16="http://schemas.microsoft.com/office/drawing/2014/main" id="{8C05237C-7C6E-59F7-CBB2-FB7DF2BE33E2}"/>
              </a:ext>
            </a:extLst>
          </p:cNvPr>
          <p:cNvSpPr txBox="1">
            <a:spLocks/>
          </p:cNvSpPr>
          <p:nvPr/>
        </p:nvSpPr>
        <p:spPr>
          <a:xfrm>
            <a:off x="1397577" y="2443793"/>
            <a:ext cx="3395275" cy="750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◎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Font typeface="Source Sans Pro"/>
              <a:buNone/>
            </a:pPr>
            <a:r>
              <a:rPr lang="en-US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a spanning tree?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586726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Instance of </a:t>
            </a:r>
            <a:r>
              <a:rPr lang="en-US" sz="2800" b="1" i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Roboto" panose="020B0604020202020204" pitchFamily="2" charset="0"/>
              </a:rPr>
              <a:t>minimum spanning tree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786150" y="1208129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6FA8849-CB98-9E77-5A3B-C2D72C38E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49" y="1829533"/>
            <a:ext cx="7480925" cy="18653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A77C86-9DE5-5712-DBB9-5C67AE3C5ACA}"/>
                  </a:ext>
                </a:extLst>
              </p:cNvPr>
              <p:cNvSpPr txBox="1"/>
              <p:nvPr/>
            </p:nvSpPr>
            <p:spPr>
              <a:xfrm>
                <a:off x="1019330" y="3865798"/>
                <a:ext cx="76388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0" dirty="0">
                    <a:solidFill>
                      <a:schemeClr val="accent3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</a:rPr>
                  <a:t>Graph and its spanning trees,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b="0" dirty="0">
                    <a:solidFill>
                      <a:schemeClr val="accent3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r>
                  <a:rPr lang="en-US" sz="1800" b="0" dirty="0">
                    <a:solidFill>
                      <a:schemeClr val="accent3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</a:rPr>
                  <a:t>being the minimum spanning tree.</a:t>
                </a:r>
                <a:endParaRPr lang="en-US" sz="1800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A77C86-9DE5-5712-DBB9-5C67AE3C5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30" y="3865798"/>
                <a:ext cx="7638886" cy="369332"/>
              </a:xfrm>
              <a:prstGeom prst="rect">
                <a:avLst/>
              </a:prstGeom>
              <a:blipFill>
                <a:blip r:embed="rId4"/>
                <a:stretch>
                  <a:fillRect l="-63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538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5809671" y="1519064"/>
            <a:ext cx="2769987" cy="2856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186729" y="195742"/>
            <a:ext cx="7571700" cy="11362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2800" b="1" dirty="0"/>
            </a:br>
            <a:r>
              <a:rPr lang="en-US" sz="2800" b="1" dirty="0"/>
              <a:t>Constructing Minimum Spanning Trees</a:t>
            </a:r>
            <a:endParaRPr sz="2800" b="1" dirty="0"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1"/>
          </p:nvPr>
        </p:nvSpPr>
        <p:spPr>
          <a:xfrm>
            <a:off x="433690" y="1749063"/>
            <a:ext cx="5294549" cy="1663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A minimum spanning tree is its spanning tree of the smallest weight, where the weight of a tree is defined as the sum of the weights on all its edges.</a:t>
            </a:r>
            <a:endParaRPr sz="20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587670" y="382841"/>
            <a:ext cx="638700" cy="141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89244" y="1463613"/>
            <a:ext cx="1377600" cy="570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863258" y="1117643"/>
            <a:ext cx="716400" cy="806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5126" name="Picture 6" descr="CS 225 | Minimum Spanning Tree">
            <a:extLst>
              <a:ext uri="{FF2B5EF4-FFF2-40B4-BE49-F238E27FC236}">
                <a16:creationId xmlns:a16="http://schemas.microsoft.com/office/drawing/2014/main" id="{2A9D2859-B34B-1A94-B1D4-148D4E8AA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05" y="1663910"/>
            <a:ext cx="2684271" cy="2567013"/>
          </a:xfrm>
          <a:prstGeom prst="ellipse">
            <a:avLst/>
          </a:prstGeom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51;p21">
            <a:extLst>
              <a:ext uri="{FF2B5EF4-FFF2-40B4-BE49-F238E27FC236}">
                <a16:creationId xmlns:a16="http://schemas.microsoft.com/office/drawing/2014/main" id="{B3220B87-AF97-5ED9-137C-CD7FDB1F2961}"/>
              </a:ext>
            </a:extLst>
          </p:cNvPr>
          <p:cNvSpPr txBox="1">
            <a:spLocks/>
          </p:cNvSpPr>
          <p:nvPr/>
        </p:nvSpPr>
        <p:spPr>
          <a:xfrm>
            <a:off x="843432" y="3196639"/>
            <a:ext cx="4734289" cy="750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◎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Font typeface="Source Sans Pro"/>
              <a:buNone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a minimum spanning tree?</a:t>
            </a:r>
          </a:p>
        </p:txBody>
      </p:sp>
    </p:spTree>
    <p:extLst>
      <p:ext uri="{BB962C8B-B14F-4D97-AF65-F5344CB8AC3E}">
        <p14:creationId xmlns:p14="http://schemas.microsoft.com/office/powerpoint/2010/main" val="1649607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205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Prim’s algorithm</a:t>
            </a:r>
            <a:endParaRPr b="1" dirty="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Constructs a minimum spanning tree through a sequence of expanding subtrees. On each iteration, the algorithm expands the current tree in the greedy manner by simply attaching to it the nearest vertex not in that tree.</a:t>
            </a:r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533714" y="410331"/>
            <a:ext cx="8297889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Solution for minimum spanning tree</a:t>
            </a:r>
            <a:endParaRPr sz="2800" b="1" dirty="0"/>
          </a:p>
        </p:txBody>
      </p:sp>
      <p:sp>
        <p:nvSpPr>
          <p:cNvPr id="134" name="Google Shape;134;p19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Kruskal’s algorithm</a:t>
            </a:r>
            <a:endParaRPr b="1" dirty="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</a:rPr>
              <a:t>C</a:t>
            </a:r>
            <a:r>
              <a:rPr lang="en-US" b="0" i="0" dirty="0">
                <a:solidFill>
                  <a:schemeClr val="accent3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onstructs a minimum spanning tree as an expanding sequence of</a:t>
            </a:r>
            <a:br>
              <a:rPr lang="en-US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b="0" i="0" dirty="0">
                <a:solidFill>
                  <a:schemeClr val="accent3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subgraphs (add the edge has smallest weight) that are always acyclic but are not necessarily connected on the intermediate stages of the algorithm. </a:t>
            </a:r>
            <a:endParaRPr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D75DD13-FA56-8167-B26E-4FCE655185EA}"/>
              </a:ext>
            </a:extLst>
          </p:cNvPr>
          <p:cNvCxnSpPr>
            <a:cxnSpLocks/>
          </p:cNvCxnSpPr>
          <p:nvPr/>
        </p:nvCxnSpPr>
        <p:spPr>
          <a:xfrm>
            <a:off x="557759" y="1025710"/>
            <a:ext cx="6877362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958536" y="601952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Pseudocode of Prim’s algorithm</a:t>
            </a:r>
            <a:endParaRPr lang="en-US" sz="2800" b="1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861101" y="1223119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7753D58-B29E-5CFA-C5F3-B55C2667DF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27"/>
          <a:stretch/>
        </p:blipFill>
        <p:spPr>
          <a:xfrm>
            <a:off x="861101" y="1373550"/>
            <a:ext cx="6780603" cy="294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6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958536" y="601952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Example of Prim’s algorithm</a:t>
            </a:r>
            <a:endParaRPr lang="en-US" sz="2800" b="1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861101" y="1223119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2C21094-4641-78DC-0B3F-157F0A58A3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84" t="7653" r="6879" b="6206"/>
          <a:stretch/>
        </p:blipFill>
        <p:spPr>
          <a:xfrm>
            <a:off x="2207072" y="1491596"/>
            <a:ext cx="5251003" cy="307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657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1.</a:t>
            </a:r>
            <a:endParaRPr sz="6000" dirty="0">
              <a:solidFill>
                <a:schemeClr val="accent4"/>
              </a:solidFill>
            </a:endParaRPr>
          </a:p>
          <a:p>
            <a:pPr fontAlgn="base"/>
            <a:r>
              <a:rPr lang="en-US" dirty="0"/>
              <a:t>Definition</a:t>
            </a:r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US" b="1" dirty="0"/>
              <a:t>What is Greedy algorithm?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958536" y="601952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Example of Prim’s algorithm</a:t>
            </a:r>
            <a:endParaRPr lang="en-US" sz="2800" b="1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861101" y="1223119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ACF8973-6EE9-16BE-63F3-66B003BB6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846" y="1476153"/>
            <a:ext cx="5510529" cy="327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121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958536" y="601952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Example of Prim’s algorithm</a:t>
            </a:r>
            <a:endParaRPr lang="en-US" sz="2800" b="1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861101" y="1223119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848AD4C-2E87-BE58-82D4-134784B61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127" y="1325897"/>
            <a:ext cx="5710666" cy="342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09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958536" y="601952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Example of Prim’s algorithm</a:t>
            </a:r>
            <a:endParaRPr lang="en-US" sz="2800" b="1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861101" y="1223119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BB253CF-C093-29FC-A63A-E8D433E98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214" y="1476100"/>
            <a:ext cx="5621285" cy="310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40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958536" y="601952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Example of Prim’s algorithm</a:t>
            </a:r>
            <a:endParaRPr lang="en-US" sz="2800" b="1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861101" y="1223119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9517C02-E6FE-8E29-73FE-826E9F6F2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048" y="1359188"/>
            <a:ext cx="5672451" cy="333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26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958536" y="601952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Example of Prim’s algorithm</a:t>
            </a:r>
            <a:endParaRPr lang="en-US" sz="2800" b="1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861101" y="1223119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48CC7E3-3EEE-4C08-598F-897A0F288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372" y="1458900"/>
            <a:ext cx="5332028" cy="329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60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4" name="Google Shape;176;p24">
            <a:extLst>
              <a:ext uri="{FF2B5EF4-FFF2-40B4-BE49-F238E27FC236}">
                <a16:creationId xmlns:a16="http://schemas.microsoft.com/office/drawing/2014/main" id="{B16C80F3-EE1C-C10C-659C-E959C6D217A2}"/>
              </a:ext>
            </a:extLst>
          </p:cNvPr>
          <p:cNvGrpSpPr/>
          <p:nvPr/>
        </p:nvGrpSpPr>
        <p:grpSpPr>
          <a:xfrm rot="10800000">
            <a:off x="5156184" y="754052"/>
            <a:ext cx="2467458" cy="3429286"/>
            <a:chOff x="-6729413" y="-17360900"/>
            <a:chExt cx="26138326" cy="48436250"/>
          </a:xfrm>
        </p:grpSpPr>
        <p:sp>
          <p:nvSpPr>
            <p:cNvPr id="5" name="Google Shape;177;p24">
              <a:extLst>
                <a:ext uri="{FF2B5EF4-FFF2-40B4-BE49-F238E27FC236}">
                  <a16:creationId xmlns:a16="http://schemas.microsoft.com/office/drawing/2014/main" id="{68D3864E-9A48-2F6E-B381-FF770A89BF33}"/>
                </a:ext>
              </a:extLst>
            </p:cNvPr>
            <p:cNvSpPr/>
            <p:nvPr/>
          </p:nvSpPr>
          <p:spPr>
            <a:xfrm>
              <a:off x="-6729413" y="-9364662"/>
              <a:ext cx="25398299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9999"/>
                  </a:moveTo>
                  <a:lnTo>
                    <a:pt x="0" y="0"/>
                  </a:lnTo>
                  <a:lnTo>
                    <a:pt x="11145" y="119999"/>
                  </a:lnTo>
                  <a:lnTo>
                    <a:pt x="120000" y="119999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78;p24">
              <a:extLst>
                <a:ext uri="{FF2B5EF4-FFF2-40B4-BE49-F238E27FC236}">
                  <a16:creationId xmlns:a16="http://schemas.microsoft.com/office/drawing/2014/main" id="{8AB34800-C966-C993-6430-6A61AB46E34E}"/>
                </a:ext>
              </a:extLst>
            </p:cNvPr>
            <p:cNvSpPr/>
            <p:nvPr/>
          </p:nvSpPr>
          <p:spPr>
            <a:xfrm>
              <a:off x="3276600" y="-17360900"/>
              <a:ext cx="10882200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547" y="0"/>
                  </a:moveTo>
                  <a:lnTo>
                    <a:pt x="0" y="120000"/>
                  </a:lnTo>
                  <a:lnTo>
                    <a:pt x="119999" y="109486"/>
                  </a:lnTo>
                  <a:lnTo>
                    <a:pt x="102547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79;p24">
              <a:extLst>
                <a:ext uri="{FF2B5EF4-FFF2-40B4-BE49-F238E27FC236}">
                  <a16:creationId xmlns:a16="http://schemas.microsoft.com/office/drawing/2014/main" id="{6B539136-BCB3-1374-3329-6459537B6D7F}"/>
                </a:ext>
              </a:extLst>
            </p:cNvPr>
            <p:cNvSpPr/>
            <p:nvPr/>
          </p:nvSpPr>
          <p:spPr>
            <a:xfrm>
              <a:off x="12576175" y="-17360900"/>
              <a:ext cx="6832500" cy="1046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62193"/>
                  </a:lnTo>
                  <a:lnTo>
                    <a:pt x="107007" y="120000"/>
                  </a:lnTo>
                  <a:lnTo>
                    <a:pt x="27797" y="925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80;p24">
              <a:extLst>
                <a:ext uri="{FF2B5EF4-FFF2-40B4-BE49-F238E27FC236}">
                  <a16:creationId xmlns:a16="http://schemas.microsoft.com/office/drawing/2014/main" id="{4CEB28A3-2190-A436-819E-E49F97EFF8A9}"/>
                </a:ext>
              </a:extLst>
            </p:cNvPr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81;p24">
              <a:extLst>
                <a:ext uri="{FF2B5EF4-FFF2-40B4-BE49-F238E27FC236}">
                  <a16:creationId xmlns:a16="http://schemas.microsoft.com/office/drawing/2014/main" id="{5DFC2F03-5EC8-F798-EF1E-E65F5F927C59}"/>
                </a:ext>
              </a:extLst>
            </p:cNvPr>
            <p:cNvSpPr/>
            <p:nvPr/>
          </p:nvSpPr>
          <p:spPr>
            <a:xfrm>
              <a:off x="-6729413" y="-9364662"/>
              <a:ext cx="10005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158"/>
                  </a:moveTo>
                  <a:lnTo>
                    <a:pt x="116173" y="119999"/>
                  </a:lnTo>
                  <a:lnTo>
                    <a:pt x="28291" y="119999"/>
                  </a:lnTo>
                  <a:lnTo>
                    <a:pt x="0" y="0"/>
                  </a:lnTo>
                  <a:lnTo>
                    <a:pt x="120000" y="41158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82;p24">
              <a:extLst>
                <a:ext uri="{FF2B5EF4-FFF2-40B4-BE49-F238E27FC236}">
                  <a16:creationId xmlns:a16="http://schemas.microsoft.com/office/drawing/2014/main" id="{399FDF7E-7ADA-58C7-1F84-DDDAD52CBC14}"/>
                </a:ext>
              </a:extLst>
            </p:cNvPr>
            <p:cNvSpPr/>
            <p:nvPr/>
          </p:nvSpPr>
          <p:spPr>
            <a:xfrm>
              <a:off x="-6729413" y="-17360900"/>
              <a:ext cx="19305601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2195" y="120000"/>
                  </a:lnTo>
                  <a:lnTo>
                    <a:pt x="0" y="108517"/>
                  </a:lnTo>
                  <a:lnTo>
                    <a:pt x="60656" y="80315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83;p24">
              <a:extLst>
                <a:ext uri="{FF2B5EF4-FFF2-40B4-BE49-F238E27FC236}">
                  <a16:creationId xmlns:a16="http://schemas.microsoft.com/office/drawing/2014/main" id="{D1BB6C85-E040-2040-1252-31EDF954D58B}"/>
                </a:ext>
              </a:extLst>
            </p:cNvPr>
            <p:cNvSpPr/>
            <p:nvPr/>
          </p:nvSpPr>
          <p:spPr>
            <a:xfrm>
              <a:off x="12752387" y="-9293225"/>
              <a:ext cx="59166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526" y="0"/>
                  </a:moveTo>
                  <a:lnTo>
                    <a:pt x="120000" y="120000"/>
                  </a:lnTo>
                  <a:lnTo>
                    <a:pt x="0" y="120000"/>
                  </a:lnTo>
                  <a:lnTo>
                    <a:pt x="28526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84;p24">
              <a:extLst>
                <a:ext uri="{FF2B5EF4-FFF2-40B4-BE49-F238E27FC236}">
                  <a16:creationId xmlns:a16="http://schemas.microsoft.com/office/drawing/2014/main" id="{26D110AD-8B1D-4FF6-32F4-4B0479B12A93}"/>
                </a:ext>
              </a:extLst>
            </p:cNvPr>
            <p:cNvSpPr/>
            <p:nvPr/>
          </p:nvSpPr>
          <p:spPr>
            <a:xfrm>
              <a:off x="3276600" y="-8518525"/>
              <a:ext cx="41925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84" y="12000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6084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85;p24">
              <a:extLst>
                <a:ext uri="{FF2B5EF4-FFF2-40B4-BE49-F238E27FC236}">
                  <a16:creationId xmlns:a16="http://schemas.microsoft.com/office/drawing/2014/main" id="{7520D19B-04C4-D2A2-FEDB-C0B03F9FE488}"/>
                </a:ext>
              </a:extLst>
            </p:cNvPr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86;p24">
              <a:extLst>
                <a:ext uri="{FF2B5EF4-FFF2-40B4-BE49-F238E27FC236}">
                  <a16:creationId xmlns:a16="http://schemas.microsoft.com/office/drawing/2014/main" id="{71690D6C-D1AF-D962-2615-B123B7817139}"/>
                </a:ext>
              </a:extLst>
            </p:cNvPr>
            <p:cNvSpPr/>
            <p:nvPr/>
          </p:nvSpPr>
          <p:spPr>
            <a:xfrm>
              <a:off x="-6729413" y="-11442700"/>
              <a:ext cx="10005900" cy="292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029" y="0"/>
                  </a:moveTo>
                  <a:lnTo>
                    <a:pt x="120000" y="120000"/>
                  </a:lnTo>
                  <a:lnTo>
                    <a:pt x="0" y="85276"/>
                  </a:lnTo>
                  <a:lnTo>
                    <a:pt x="117029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87;p24">
              <a:extLst>
                <a:ext uri="{FF2B5EF4-FFF2-40B4-BE49-F238E27FC236}">
                  <a16:creationId xmlns:a16="http://schemas.microsoft.com/office/drawing/2014/main" id="{0E7D4211-AA7C-9E4C-C276-5017F29616CA}"/>
                </a:ext>
              </a:extLst>
            </p:cNvPr>
            <p:cNvSpPr/>
            <p:nvPr/>
          </p:nvSpPr>
          <p:spPr>
            <a:xfrm>
              <a:off x="14158913" y="-11938000"/>
              <a:ext cx="5250000" cy="504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62966"/>
                  </a:lnTo>
                  <a:lnTo>
                    <a:pt x="103090" y="119999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88;p24">
              <a:extLst>
                <a:ext uri="{FF2B5EF4-FFF2-40B4-BE49-F238E27FC236}">
                  <a16:creationId xmlns:a16="http://schemas.microsoft.com/office/drawing/2014/main" id="{38A82AC9-CF52-E7C1-DB1E-F685F8C54A1E}"/>
                </a:ext>
              </a:extLst>
            </p:cNvPr>
            <p:cNvSpPr/>
            <p:nvPr/>
          </p:nvSpPr>
          <p:spPr>
            <a:xfrm>
              <a:off x="2957512" y="-8518525"/>
              <a:ext cx="8811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lnTo>
                    <a:pt x="43459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89;p24">
              <a:extLst>
                <a:ext uri="{FF2B5EF4-FFF2-40B4-BE49-F238E27FC236}">
                  <a16:creationId xmlns:a16="http://schemas.microsoft.com/office/drawing/2014/main" id="{D07509D7-94B2-5938-F871-CF8C7EC592B0}"/>
                </a:ext>
              </a:extLst>
            </p:cNvPr>
            <p:cNvSpPr/>
            <p:nvPr/>
          </p:nvSpPr>
          <p:spPr>
            <a:xfrm>
              <a:off x="11728450" y="-6897687"/>
              <a:ext cx="6940500" cy="1564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18188" y="67289"/>
                  </a:lnTo>
                  <a:lnTo>
                    <a:pt x="0" y="120000"/>
                  </a:lnTo>
                  <a:lnTo>
                    <a:pt x="0" y="1297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90;p24">
              <a:extLst>
                <a:ext uri="{FF2B5EF4-FFF2-40B4-BE49-F238E27FC236}">
                  <a16:creationId xmlns:a16="http://schemas.microsoft.com/office/drawing/2014/main" id="{7DE34800-9362-6EED-6032-A4C4C4030300}"/>
                </a:ext>
              </a:extLst>
            </p:cNvPr>
            <p:cNvSpPr/>
            <p:nvPr/>
          </p:nvSpPr>
          <p:spPr>
            <a:xfrm>
              <a:off x="-4899025" y="-698500"/>
              <a:ext cx="63786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8929" y="119999"/>
                  </a:lnTo>
                  <a:lnTo>
                    <a:pt x="0" y="17748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1;p24">
              <a:extLst>
                <a:ext uri="{FF2B5EF4-FFF2-40B4-BE49-F238E27FC236}">
                  <a16:creationId xmlns:a16="http://schemas.microsoft.com/office/drawing/2014/main" id="{10F8A221-B155-78DA-DDC6-B45B9EA4251E}"/>
                </a:ext>
              </a:extLst>
            </p:cNvPr>
            <p:cNvSpPr/>
            <p:nvPr/>
          </p:nvSpPr>
          <p:spPr>
            <a:xfrm>
              <a:off x="-4370388" y="-6897687"/>
              <a:ext cx="7327800" cy="6199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95797" y="12000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92;p24">
              <a:extLst>
                <a:ext uri="{FF2B5EF4-FFF2-40B4-BE49-F238E27FC236}">
                  <a16:creationId xmlns:a16="http://schemas.microsoft.com/office/drawing/2014/main" id="{BFA99474-B3D5-E792-1CAD-6E94BA3012CA}"/>
                </a:ext>
              </a:extLst>
            </p:cNvPr>
            <p:cNvSpPr/>
            <p:nvPr/>
          </p:nvSpPr>
          <p:spPr>
            <a:xfrm>
              <a:off x="9578975" y="8743950"/>
              <a:ext cx="42639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491" y="0"/>
                  </a:moveTo>
                  <a:lnTo>
                    <a:pt x="120000" y="33491"/>
                  </a:lnTo>
                  <a:lnTo>
                    <a:pt x="0" y="119999"/>
                  </a:lnTo>
                  <a:lnTo>
                    <a:pt x="60491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93;p24">
              <a:extLst>
                <a:ext uri="{FF2B5EF4-FFF2-40B4-BE49-F238E27FC236}">
                  <a16:creationId xmlns:a16="http://schemas.microsoft.com/office/drawing/2014/main" id="{D5E799A0-6071-C101-1AAD-30C2D324379B}"/>
                </a:ext>
              </a:extLst>
            </p:cNvPr>
            <p:cNvSpPr/>
            <p:nvPr/>
          </p:nvSpPr>
          <p:spPr>
            <a:xfrm>
              <a:off x="11728450" y="-6897687"/>
              <a:ext cx="69405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7703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94;p24">
              <a:extLst>
                <a:ext uri="{FF2B5EF4-FFF2-40B4-BE49-F238E27FC236}">
                  <a16:creationId xmlns:a16="http://schemas.microsoft.com/office/drawing/2014/main" id="{8E3DEA41-8DA1-D92C-F4DE-614C6B6C71CC}"/>
                </a:ext>
              </a:extLst>
            </p:cNvPr>
            <p:cNvSpPr/>
            <p:nvPr/>
          </p:nvSpPr>
          <p:spPr>
            <a:xfrm>
              <a:off x="3838575" y="-6897687"/>
              <a:ext cx="78900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193" y="119999"/>
                  </a:moveTo>
                  <a:lnTo>
                    <a:pt x="0" y="0"/>
                  </a:lnTo>
                  <a:lnTo>
                    <a:pt x="55219" y="0"/>
                  </a:lnTo>
                  <a:lnTo>
                    <a:pt x="119999" y="20719"/>
                  </a:lnTo>
                  <a:lnTo>
                    <a:pt x="48193" y="119999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95;p24">
              <a:extLst>
                <a:ext uri="{FF2B5EF4-FFF2-40B4-BE49-F238E27FC236}">
                  <a16:creationId xmlns:a16="http://schemas.microsoft.com/office/drawing/2014/main" id="{BD113562-0723-500F-FF13-2E21D3D72B38}"/>
                </a:ext>
              </a:extLst>
            </p:cNvPr>
            <p:cNvSpPr/>
            <p:nvPr/>
          </p:nvSpPr>
          <p:spPr>
            <a:xfrm>
              <a:off x="-1235075" y="-698500"/>
              <a:ext cx="82422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4475"/>
                  </a:moveTo>
                  <a:lnTo>
                    <a:pt x="39522" y="0"/>
                  </a:lnTo>
                  <a:lnTo>
                    <a:pt x="0" y="119999"/>
                  </a:lnTo>
                  <a:lnTo>
                    <a:pt x="120000" y="24475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96;p24">
              <a:extLst>
                <a:ext uri="{FF2B5EF4-FFF2-40B4-BE49-F238E27FC236}">
                  <a16:creationId xmlns:a16="http://schemas.microsoft.com/office/drawing/2014/main" id="{36F5DDE5-36F8-0ACF-F025-BFADDFE30EC5}"/>
                </a:ext>
              </a:extLst>
            </p:cNvPr>
            <p:cNvSpPr/>
            <p:nvPr/>
          </p:nvSpPr>
          <p:spPr>
            <a:xfrm>
              <a:off x="-1235075" y="-5207000"/>
              <a:ext cx="12963600" cy="2212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20000" y="75677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97;p24">
              <a:extLst>
                <a:ext uri="{FF2B5EF4-FFF2-40B4-BE49-F238E27FC236}">
                  <a16:creationId xmlns:a16="http://schemas.microsoft.com/office/drawing/2014/main" id="{B1D3EAB9-C8E1-77AF-78BB-253A7F297273}"/>
                </a:ext>
              </a:extLst>
            </p:cNvPr>
            <p:cNvSpPr/>
            <p:nvPr/>
          </p:nvSpPr>
          <p:spPr>
            <a:xfrm>
              <a:off x="-6305550" y="-6897687"/>
              <a:ext cx="7785000" cy="8804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828" y="0"/>
                  </a:moveTo>
                  <a:lnTo>
                    <a:pt x="120000" y="84493"/>
                  </a:lnTo>
                  <a:lnTo>
                    <a:pt x="21680" y="120000"/>
                  </a:lnTo>
                  <a:lnTo>
                    <a:pt x="0" y="0"/>
                  </a:lnTo>
                  <a:lnTo>
                    <a:pt x="29828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98;p24">
              <a:extLst>
                <a:ext uri="{FF2B5EF4-FFF2-40B4-BE49-F238E27FC236}">
                  <a16:creationId xmlns:a16="http://schemas.microsoft.com/office/drawing/2014/main" id="{4165724C-4FF1-D137-11AB-F1C679D6D586}"/>
                </a:ext>
              </a:extLst>
            </p:cNvPr>
            <p:cNvSpPr/>
            <p:nvPr/>
          </p:nvSpPr>
          <p:spPr>
            <a:xfrm>
              <a:off x="11728450" y="-6897687"/>
              <a:ext cx="6940500" cy="877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23131"/>
                  </a:lnTo>
                  <a:lnTo>
                    <a:pt x="118188" y="12000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99;p24">
              <a:extLst>
                <a:ext uri="{FF2B5EF4-FFF2-40B4-BE49-F238E27FC236}">
                  <a16:creationId xmlns:a16="http://schemas.microsoft.com/office/drawing/2014/main" id="{1F18EF88-8EF7-CC24-AD15-5128EC70C0C5}"/>
                </a:ext>
              </a:extLst>
            </p:cNvPr>
            <p:cNvSpPr/>
            <p:nvPr/>
          </p:nvSpPr>
          <p:spPr>
            <a:xfrm>
              <a:off x="1479550" y="-6897687"/>
              <a:ext cx="55278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5972"/>
                  </a:moveTo>
                  <a:lnTo>
                    <a:pt x="119999" y="119999"/>
                  </a:lnTo>
                  <a:lnTo>
                    <a:pt x="51211" y="0"/>
                  </a:lnTo>
                  <a:lnTo>
                    <a:pt x="32085" y="0"/>
                  </a:lnTo>
                  <a:lnTo>
                    <a:pt x="0" y="75972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00;p24">
              <a:extLst>
                <a:ext uri="{FF2B5EF4-FFF2-40B4-BE49-F238E27FC236}">
                  <a16:creationId xmlns:a16="http://schemas.microsoft.com/office/drawing/2014/main" id="{1D254B7F-A4C6-AD91-114F-1703B9832982}"/>
                </a:ext>
              </a:extLst>
            </p:cNvPr>
            <p:cNvSpPr/>
            <p:nvPr/>
          </p:nvSpPr>
          <p:spPr>
            <a:xfrm>
              <a:off x="-1373188" y="8743950"/>
              <a:ext cx="13101600" cy="1363019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1642"/>
                  </a:moveTo>
                  <a:lnTo>
                    <a:pt x="120000" y="0"/>
                  </a:lnTo>
                  <a:lnTo>
                    <a:pt x="40000" y="120000"/>
                  </a:lnTo>
                  <a:lnTo>
                    <a:pt x="0" y="71642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01;p24">
              <a:extLst>
                <a:ext uri="{FF2B5EF4-FFF2-40B4-BE49-F238E27FC236}">
                  <a16:creationId xmlns:a16="http://schemas.microsoft.com/office/drawing/2014/main" id="{65CBADDD-6508-A6E2-6AF4-5DFBC1D8FAF3}"/>
                </a:ext>
              </a:extLst>
            </p:cNvPr>
            <p:cNvSpPr/>
            <p:nvPr/>
          </p:nvSpPr>
          <p:spPr>
            <a:xfrm>
              <a:off x="2994025" y="8743950"/>
              <a:ext cx="87345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3243"/>
                  </a:moveTo>
                  <a:lnTo>
                    <a:pt x="90468" y="119999"/>
                  </a:lnTo>
                  <a:lnTo>
                    <a:pt x="120000" y="0"/>
                  </a:lnTo>
                  <a:lnTo>
                    <a:pt x="0" y="73243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202;p24">
              <a:extLst>
                <a:ext uri="{FF2B5EF4-FFF2-40B4-BE49-F238E27FC236}">
                  <a16:creationId xmlns:a16="http://schemas.microsoft.com/office/drawing/2014/main" id="{E7609E14-99E9-4946-0419-1728ACB3345C}"/>
                </a:ext>
              </a:extLst>
            </p:cNvPr>
            <p:cNvSpPr/>
            <p:nvPr/>
          </p:nvSpPr>
          <p:spPr>
            <a:xfrm>
              <a:off x="11728450" y="1873250"/>
              <a:ext cx="6835800" cy="1310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37120" y="120000"/>
                  </a:lnTo>
                  <a:lnTo>
                    <a:pt x="0" y="62922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203;p24">
              <a:extLst>
                <a:ext uri="{FF2B5EF4-FFF2-40B4-BE49-F238E27FC236}">
                  <a16:creationId xmlns:a16="http://schemas.microsoft.com/office/drawing/2014/main" id="{8CC8E8F1-AFC7-4BF7-A048-0721EBCA4691}"/>
                </a:ext>
              </a:extLst>
            </p:cNvPr>
            <p:cNvSpPr/>
            <p:nvPr/>
          </p:nvSpPr>
          <p:spPr>
            <a:xfrm>
              <a:off x="3276600" y="-9293225"/>
              <a:ext cx="108822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807"/>
                  </a:moveTo>
                  <a:lnTo>
                    <a:pt x="119999" y="0"/>
                  </a:lnTo>
                  <a:lnTo>
                    <a:pt x="104490" y="120000"/>
                  </a:lnTo>
                  <a:lnTo>
                    <a:pt x="46231" y="120000"/>
                  </a:lnTo>
                  <a:lnTo>
                    <a:pt x="0" y="38807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204;p24">
              <a:extLst>
                <a:ext uri="{FF2B5EF4-FFF2-40B4-BE49-F238E27FC236}">
                  <a16:creationId xmlns:a16="http://schemas.microsoft.com/office/drawing/2014/main" id="{A12FA203-02AB-67BA-894C-46F21010068A}"/>
                </a:ext>
              </a:extLst>
            </p:cNvPr>
            <p:cNvSpPr/>
            <p:nvPr/>
          </p:nvSpPr>
          <p:spPr>
            <a:xfrm>
              <a:off x="7469187" y="-6897687"/>
              <a:ext cx="52833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742" y="12000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96742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" name="Google Shape;206;p24">
            <a:extLst>
              <a:ext uri="{FF2B5EF4-FFF2-40B4-BE49-F238E27FC236}">
                <a16:creationId xmlns:a16="http://schemas.microsoft.com/office/drawing/2014/main" id="{0289D158-DF1C-D744-F046-4F2007C17134}"/>
              </a:ext>
            </a:extLst>
          </p:cNvPr>
          <p:cNvSpPr/>
          <p:nvPr/>
        </p:nvSpPr>
        <p:spPr>
          <a:xfrm>
            <a:off x="6079655" y="-21973"/>
            <a:ext cx="3087974" cy="5156040"/>
          </a:xfrm>
          <a:prstGeom prst="rect">
            <a:avLst/>
          </a:prstGeom>
          <a:solidFill>
            <a:srgbClr val="0091EA">
              <a:alpha val="3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Code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for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Prim’s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algorithm</a:t>
            </a:r>
            <a:endParaRPr sz="3200" b="1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150389-08CB-A976-AAA1-6B6FE840C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91" y="0"/>
            <a:ext cx="492147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538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Google Shape;132;p1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45151" y="2413844"/>
                <a:ext cx="3850097" cy="192166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50000"/>
                  </a:lnSpc>
                  <a:spcBef>
                    <a:spcPts val="600"/>
                  </a:spcBef>
                  <a:spcAft>
                    <a:spcPts val="0"/>
                  </a:spcAft>
                  <a:buNone/>
                </a:pPr>
                <a:r>
                  <a:rPr lang="en-US" b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 matrix</a:t>
                </a:r>
              </a:p>
              <a:p>
                <a:pPr marL="0" lvl="0" indent="0" algn="ctr" rtl="0">
                  <a:lnSpc>
                    <a:spcPct val="150000"/>
                  </a:lnSpc>
                  <a:spcBef>
                    <a:spcPts val="600"/>
                  </a:spcBef>
                  <a:spcAft>
                    <a:spcPts val="0"/>
                  </a:spcAft>
                  <a:buNone/>
                </a:pPr>
                <a:endParaRPr lang="en-US">
                  <a:solidFill>
                    <a:schemeClr val="accent3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 algn="ctr">
                  <a:lnSpc>
                    <a:spcPct val="150000"/>
                  </a:lnSpc>
                  <a:buNone/>
                </a:pPr>
                <a:r>
                  <a:rPr lang="en-US">
                    <a:solidFill>
                      <a:schemeClr val="accent3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V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>
                    <a:solidFill>
                      <a:schemeClr val="accent3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</a:t>
                </a:r>
              </a:p>
              <a:p>
                <a:pPr marL="0" lvl="0" indent="0" algn="ctr">
                  <a:lnSpc>
                    <a:spcPct val="150000"/>
                  </a:lnSpc>
                  <a:buNone/>
                </a:pPr>
                <a:endParaRPr lang="en-US">
                  <a:solidFill>
                    <a:schemeClr val="accent3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2" name="Google Shape;132;p1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45151" y="2413844"/>
                <a:ext cx="3850097" cy="19216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533714" y="410331"/>
            <a:ext cx="8297889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Time complexity of Prim’s algorithm</a:t>
            </a:r>
            <a:endParaRPr sz="2800" b="1"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D75DD13-FA56-8167-B26E-4FCE655185EA}"/>
              </a:ext>
            </a:extLst>
          </p:cNvPr>
          <p:cNvCxnSpPr>
            <a:cxnSpLocks/>
          </p:cNvCxnSpPr>
          <p:nvPr/>
        </p:nvCxnSpPr>
        <p:spPr>
          <a:xfrm>
            <a:off x="557759" y="1025710"/>
            <a:ext cx="6877362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132;p19">
                <a:extLst>
                  <a:ext uri="{FF2B5EF4-FFF2-40B4-BE49-F238E27FC236}">
                    <a16:creationId xmlns:a16="http://schemas.microsoft.com/office/drawing/2014/main" id="{5729B28B-83A0-10B5-DDE7-17745A6FCE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95248" y="2343779"/>
                <a:ext cx="3850097" cy="23288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4"/>
                  </a:buClr>
                  <a:buSzPts val="2000"/>
                  <a:buFont typeface="Source Sans Pro"/>
                  <a:buChar char="◎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4"/>
                  </a:buClr>
                  <a:buSzPts val="2000"/>
                  <a:buFont typeface="Source Sans Pro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4"/>
                  </a:buClr>
                  <a:buSzPts val="2000"/>
                  <a:buFont typeface="Source Sans Pro"/>
                  <a:buChar char="◉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Source Sans Pro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Source Sans Pro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Source Sans Pro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Source Sans Pro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Source Sans Pro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Source Sans Pro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9pPr>
              </a:lstStyle>
              <a:p>
                <a:pPr marL="0" indent="0" algn="ctr">
                  <a:lnSpc>
                    <a:spcPct val="150000"/>
                  </a:lnSpc>
                  <a:buFont typeface="Source Sans Pro"/>
                  <a:buNone/>
                </a:pPr>
                <a:r>
                  <a:rPr lang="en-US" b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Adjacency lists</a:t>
                </a:r>
              </a:p>
              <a:p>
                <a:pPr marL="0" indent="0" algn="ctr">
                  <a:lnSpc>
                    <a:spcPct val="150000"/>
                  </a:lnSpc>
                  <a:buFont typeface="Source Sans Pro"/>
                  <a:buNone/>
                </a:pPr>
                <a:endParaRPr lang="en-US">
                  <a:solidFill>
                    <a:schemeClr val="accent3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buFont typeface="Source Sans Pro"/>
                  <a:buNone/>
                </a:pPr>
                <a:r>
                  <a:rPr lang="en-US">
                    <a:solidFill>
                      <a:schemeClr val="accent3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|)</m:t>
                    </m:r>
                  </m:oMath>
                </a14:m>
                <a:r>
                  <a:rPr lang="en-US">
                    <a:solidFill>
                      <a:schemeClr val="accent3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</a:t>
                </a:r>
              </a:p>
              <a:p>
                <a:pPr marL="0" indent="0" algn="ctr">
                  <a:lnSpc>
                    <a:spcPct val="150000"/>
                  </a:lnSpc>
                  <a:buFont typeface="Source Sans Pro"/>
                  <a:buNone/>
                </a:pPr>
                <a:endParaRPr lang="en-US">
                  <a:solidFill>
                    <a:schemeClr val="accent3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Google Shape;132;p19">
                <a:extLst>
                  <a:ext uri="{FF2B5EF4-FFF2-40B4-BE49-F238E27FC236}">
                    <a16:creationId xmlns:a16="http://schemas.microsoft.com/office/drawing/2014/main" id="{5729B28B-83A0-10B5-DDE7-17745A6FC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248" y="2343779"/>
                <a:ext cx="3850097" cy="23288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7392C4F-7B08-3BAE-B7FE-3A6A091D4518}"/>
              </a:ext>
            </a:extLst>
          </p:cNvPr>
          <p:cNvCxnSpPr>
            <a:cxnSpLocks/>
          </p:cNvCxnSpPr>
          <p:nvPr/>
        </p:nvCxnSpPr>
        <p:spPr>
          <a:xfrm>
            <a:off x="4536221" y="2664618"/>
            <a:ext cx="0" cy="1867695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B08452D-3808-A86E-7DFC-7D17D25C2EDC}"/>
              </a:ext>
            </a:extLst>
          </p:cNvPr>
          <p:cNvSpPr txBox="1"/>
          <p:nvPr/>
        </p:nvSpPr>
        <p:spPr>
          <a:xfrm>
            <a:off x="857250" y="1308837"/>
            <a:ext cx="37529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50000"/>
              </a:lnSpc>
              <a:buFont typeface="Source Sans Pro"/>
              <a:buNone/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is the set of vertices in the graph</a:t>
            </a:r>
          </a:p>
          <a:p>
            <a:pPr marL="0" indent="0">
              <a:lnSpc>
                <a:spcPct val="150000"/>
              </a:lnSpc>
              <a:buFont typeface="Source Sans Pro"/>
              <a:buNone/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is the set of edges in the graph</a:t>
            </a:r>
          </a:p>
          <a:p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8220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958536" y="601952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Pseudocode of Kruskal’s algorithm</a:t>
            </a:r>
            <a:endParaRPr lang="en-US" sz="2800" b="1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861101" y="1223119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2DD6D4A-5976-D463-5EAD-D53D73D72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630" y="1408478"/>
            <a:ext cx="7080739" cy="313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731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958536" y="601952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Instance of 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Kruskal’s 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algorithm</a:t>
            </a:r>
            <a:endParaRPr lang="en-US" sz="2800" b="1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861101" y="1223119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2C21094-4641-78DC-0B3F-157F0A58A3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84" t="7653" r="6879" b="6206"/>
          <a:stretch/>
        </p:blipFill>
        <p:spPr>
          <a:xfrm>
            <a:off x="2207072" y="1491596"/>
            <a:ext cx="5251003" cy="307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03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958536" y="601952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Example of 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Kruskal’s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 algorithm</a:t>
            </a:r>
            <a:endParaRPr lang="en-US" sz="2800" b="1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861101" y="1223119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ACF8973-6EE9-16BE-63F3-66B003BB6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846" y="1476153"/>
            <a:ext cx="5510529" cy="327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42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fontAlgn="base"/>
            <a:r>
              <a:rPr lang="en-US" sz="2800" b="1" dirty="0"/>
              <a:t>What is Greedy Algorithm?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8519967-352C-CD7A-5B05-B2C55D80AC06}"/>
              </a:ext>
            </a:extLst>
          </p:cNvPr>
          <p:cNvCxnSpPr>
            <a:cxnSpLocks/>
          </p:cNvCxnSpPr>
          <p:nvPr/>
        </p:nvCxnSpPr>
        <p:spPr>
          <a:xfrm>
            <a:off x="476767" y="981315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B60F1526-470D-4162-80F2-1003E567479D}"/>
              </a:ext>
            </a:extLst>
          </p:cNvPr>
          <p:cNvSpPr/>
          <p:nvPr/>
        </p:nvSpPr>
        <p:spPr>
          <a:xfrm>
            <a:off x="178595" y="2390252"/>
            <a:ext cx="1535906" cy="964406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locally optimal choice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C04F45-851B-4F01-AF7D-8869CEAD589F}"/>
              </a:ext>
            </a:extLst>
          </p:cNvPr>
          <p:cNvSpPr txBox="1"/>
          <p:nvPr/>
        </p:nvSpPr>
        <p:spPr>
          <a:xfrm>
            <a:off x="629780" y="2051698"/>
            <a:ext cx="790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1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FEA3FBD-FD70-48D0-98BB-00087C9C7126}"/>
              </a:ext>
            </a:extLst>
          </p:cNvPr>
          <p:cNvSpPr/>
          <p:nvPr/>
        </p:nvSpPr>
        <p:spPr>
          <a:xfrm>
            <a:off x="2164558" y="2390252"/>
            <a:ext cx="1535906" cy="964406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locally optimal choice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54DDFA-8E9F-47B1-8CCD-B7FC706FC9DF}"/>
              </a:ext>
            </a:extLst>
          </p:cNvPr>
          <p:cNvSpPr txBox="1"/>
          <p:nvPr/>
        </p:nvSpPr>
        <p:spPr>
          <a:xfrm>
            <a:off x="2615743" y="2051698"/>
            <a:ext cx="790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94DE01-12F6-406F-9CF7-F9EFD7E0EF8C}"/>
              </a:ext>
            </a:extLst>
          </p:cNvPr>
          <p:cNvSpPr/>
          <p:nvPr/>
        </p:nvSpPr>
        <p:spPr>
          <a:xfrm>
            <a:off x="5300667" y="2390252"/>
            <a:ext cx="1535906" cy="964406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locally optimal choice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6ADDB0-F010-40E7-B5E2-346DFC0DDF07}"/>
              </a:ext>
            </a:extLst>
          </p:cNvPr>
          <p:cNvSpPr txBox="1"/>
          <p:nvPr/>
        </p:nvSpPr>
        <p:spPr>
          <a:xfrm>
            <a:off x="5751852" y="2051698"/>
            <a:ext cx="790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n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4E311A35-0B05-4772-B898-FDC54BFA92C8}"/>
              </a:ext>
            </a:extLst>
          </p:cNvPr>
          <p:cNvSpPr/>
          <p:nvPr/>
        </p:nvSpPr>
        <p:spPr>
          <a:xfrm>
            <a:off x="1794209" y="2705326"/>
            <a:ext cx="314325" cy="2492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C2FBAC7E-6E0A-4BBC-A0F3-F5959A67B22E}"/>
              </a:ext>
            </a:extLst>
          </p:cNvPr>
          <p:cNvSpPr/>
          <p:nvPr/>
        </p:nvSpPr>
        <p:spPr>
          <a:xfrm>
            <a:off x="3757615" y="2705326"/>
            <a:ext cx="314325" cy="2492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A0298B9-D7A2-489D-A981-B296F9CA54F5}"/>
              </a:ext>
            </a:extLst>
          </p:cNvPr>
          <p:cNvSpPr/>
          <p:nvPr/>
        </p:nvSpPr>
        <p:spPr>
          <a:xfrm>
            <a:off x="4929190" y="2705326"/>
            <a:ext cx="314325" cy="2492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5739654-2DB5-4053-A8D2-5BA351749724}"/>
              </a:ext>
            </a:extLst>
          </p:cNvPr>
          <p:cNvSpPr/>
          <p:nvPr/>
        </p:nvSpPr>
        <p:spPr>
          <a:xfrm>
            <a:off x="4140311" y="2783908"/>
            <a:ext cx="163107" cy="16430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51EB8F9-0D00-4EBF-AEB4-337677D0F634}"/>
              </a:ext>
            </a:extLst>
          </p:cNvPr>
          <p:cNvSpPr/>
          <p:nvPr/>
        </p:nvSpPr>
        <p:spPr>
          <a:xfrm>
            <a:off x="4393324" y="2784510"/>
            <a:ext cx="145707" cy="15179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9853F56-A166-4426-9496-85D944D67F14}"/>
              </a:ext>
            </a:extLst>
          </p:cNvPr>
          <p:cNvSpPr/>
          <p:nvPr/>
        </p:nvSpPr>
        <p:spPr>
          <a:xfrm>
            <a:off x="4646338" y="2784510"/>
            <a:ext cx="145707" cy="15179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99FD26AE-9968-4DD5-B3CC-BC46D220AF5E}"/>
              </a:ext>
            </a:extLst>
          </p:cNvPr>
          <p:cNvSpPr/>
          <p:nvPr/>
        </p:nvSpPr>
        <p:spPr>
          <a:xfrm>
            <a:off x="6916281" y="2705326"/>
            <a:ext cx="447798" cy="2492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2B311B4-10BC-4C1F-9579-C8C93BA91909}"/>
              </a:ext>
            </a:extLst>
          </p:cNvPr>
          <p:cNvSpPr/>
          <p:nvPr/>
        </p:nvSpPr>
        <p:spPr>
          <a:xfrm>
            <a:off x="7443787" y="2390252"/>
            <a:ext cx="1535906" cy="964406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 optimal choice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4" grpId="0" animBg="1"/>
      <p:bldP spid="25" grpId="0"/>
      <p:bldP spid="26" grpId="0" animBg="1"/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958536" y="601952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Example of 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Kruskal’s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 algorithm</a:t>
            </a:r>
            <a:endParaRPr lang="en-US" sz="2800" b="1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861101" y="1223119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9B0546D-116F-E765-3471-442D1E19D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466" y="1560985"/>
            <a:ext cx="5299805" cy="318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41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958536" y="601952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Example of 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Kruskal’s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 algorithm</a:t>
            </a:r>
            <a:endParaRPr lang="en-US" sz="2800" b="1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861101" y="1223119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95EFF7A-FDD8-0385-1AE5-F318CEE36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062" y="1545249"/>
            <a:ext cx="5460647" cy="308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74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958536" y="601952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Example of 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Kruskal’s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 algorithm</a:t>
            </a:r>
            <a:endParaRPr lang="en-US" sz="2800" b="1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861101" y="1223119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1DD724B-4611-43E3-6900-ED1F0E43B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359" y="1513051"/>
            <a:ext cx="5767831" cy="32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46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958536" y="601952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Example of 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Kruskal’s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 algorithm</a:t>
            </a:r>
            <a:endParaRPr lang="en-US" sz="2800" b="1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861101" y="1223119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48CC7E3-3EEE-4C08-598F-897A0F288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372" y="1458900"/>
            <a:ext cx="5332028" cy="329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1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grpSp>
        <p:nvGrpSpPr>
          <p:cNvPr id="4" name="Google Shape;176;p24">
            <a:extLst>
              <a:ext uri="{FF2B5EF4-FFF2-40B4-BE49-F238E27FC236}">
                <a16:creationId xmlns:a16="http://schemas.microsoft.com/office/drawing/2014/main" id="{B16C80F3-EE1C-C10C-659C-E959C6D217A2}"/>
              </a:ext>
            </a:extLst>
          </p:cNvPr>
          <p:cNvGrpSpPr/>
          <p:nvPr/>
        </p:nvGrpSpPr>
        <p:grpSpPr>
          <a:xfrm rot="10800000">
            <a:off x="5156184" y="754052"/>
            <a:ext cx="2467458" cy="3429286"/>
            <a:chOff x="-6729413" y="-17360900"/>
            <a:chExt cx="26138326" cy="48436250"/>
          </a:xfrm>
        </p:grpSpPr>
        <p:sp>
          <p:nvSpPr>
            <p:cNvPr id="5" name="Google Shape;177;p24">
              <a:extLst>
                <a:ext uri="{FF2B5EF4-FFF2-40B4-BE49-F238E27FC236}">
                  <a16:creationId xmlns:a16="http://schemas.microsoft.com/office/drawing/2014/main" id="{68D3864E-9A48-2F6E-B381-FF770A89BF33}"/>
                </a:ext>
              </a:extLst>
            </p:cNvPr>
            <p:cNvSpPr/>
            <p:nvPr/>
          </p:nvSpPr>
          <p:spPr>
            <a:xfrm>
              <a:off x="-6729413" y="-9364662"/>
              <a:ext cx="25398299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9999"/>
                  </a:moveTo>
                  <a:lnTo>
                    <a:pt x="0" y="0"/>
                  </a:lnTo>
                  <a:lnTo>
                    <a:pt x="11145" y="119999"/>
                  </a:lnTo>
                  <a:lnTo>
                    <a:pt x="120000" y="119999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78;p24">
              <a:extLst>
                <a:ext uri="{FF2B5EF4-FFF2-40B4-BE49-F238E27FC236}">
                  <a16:creationId xmlns:a16="http://schemas.microsoft.com/office/drawing/2014/main" id="{8AB34800-C966-C993-6430-6A61AB46E34E}"/>
                </a:ext>
              </a:extLst>
            </p:cNvPr>
            <p:cNvSpPr/>
            <p:nvPr/>
          </p:nvSpPr>
          <p:spPr>
            <a:xfrm>
              <a:off x="3276600" y="-17360900"/>
              <a:ext cx="10882200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547" y="0"/>
                  </a:moveTo>
                  <a:lnTo>
                    <a:pt x="0" y="120000"/>
                  </a:lnTo>
                  <a:lnTo>
                    <a:pt x="119999" y="109486"/>
                  </a:lnTo>
                  <a:lnTo>
                    <a:pt x="102547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79;p24">
              <a:extLst>
                <a:ext uri="{FF2B5EF4-FFF2-40B4-BE49-F238E27FC236}">
                  <a16:creationId xmlns:a16="http://schemas.microsoft.com/office/drawing/2014/main" id="{6B539136-BCB3-1374-3329-6459537B6D7F}"/>
                </a:ext>
              </a:extLst>
            </p:cNvPr>
            <p:cNvSpPr/>
            <p:nvPr/>
          </p:nvSpPr>
          <p:spPr>
            <a:xfrm>
              <a:off x="12576175" y="-17360900"/>
              <a:ext cx="6832500" cy="1046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62193"/>
                  </a:lnTo>
                  <a:lnTo>
                    <a:pt x="107007" y="120000"/>
                  </a:lnTo>
                  <a:lnTo>
                    <a:pt x="27797" y="925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80;p24">
              <a:extLst>
                <a:ext uri="{FF2B5EF4-FFF2-40B4-BE49-F238E27FC236}">
                  <a16:creationId xmlns:a16="http://schemas.microsoft.com/office/drawing/2014/main" id="{4CEB28A3-2190-A436-819E-E49F97EFF8A9}"/>
                </a:ext>
              </a:extLst>
            </p:cNvPr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81;p24">
              <a:extLst>
                <a:ext uri="{FF2B5EF4-FFF2-40B4-BE49-F238E27FC236}">
                  <a16:creationId xmlns:a16="http://schemas.microsoft.com/office/drawing/2014/main" id="{5DFC2F03-5EC8-F798-EF1E-E65F5F927C59}"/>
                </a:ext>
              </a:extLst>
            </p:cNvPr>
            <p:cNvSpPr/>
            <p:nvPr/>
          </p:nvSpPr>
          <p:spPr>
            <a:xfrm>
              <a:off x="-6729413" y="-9364662"/>
              <a:ext cx="10005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158"/>
                  </a:moveTo>
                  <a:lnTo>
                    <a:pt x="116173" y="119999"/>
                  </a:lnTo>
                  <a:lnTo>
                    <a:pt x="28291" y="119999"/>
                  </a:lnTo>
                  <a:lnTo>
                    <a:pt x="0" y="0"/>
                  </a:lnTo>
                  <a:lnTo>
                    <a:pt x="120000" y="41158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82;p24">
              <a:extLst>
                <a:ext uri="{FF2B5EF4-FFF2-40B4-BE49-F238E27FC236}">
                  <a16:creationId xmlns:a16="http://schemas.microsoft.com/office/drawing/2014/main" id="{399FDF7E-7ADA-58C7-1F84-DDDAD52CBC14}"/>
                </a:ext>
              </a:extLst>
            </p:cNvPr>
            <p:cNvSpPr/>
            <p:nvPr/>
          </p:nvSpPr>
          <p:spPr>
            <a:xfrm>
              <a:off x="-6729413" y="-17360900"/>
              <a:ext cx="19305601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2195" y="120000"/>
                  </a:lnTo>
                  <a:lnTo>
                    <a:pt x="0" y="108517"/>
                  </a:lnTo>
                  <a:lnTo>
                    <a:pt x="60656" y="80315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83;p24">
              <a:extLst>
                <a:ext uri="{FF2B5EF4-FFF2-40B4-BE49-F238E27FC236}">
                  <a16:creationId xmlns:a16="http://schemas.microsoft.com/office/drawing/2014/main" id="{D1BB6C85-E040-2040-1252-31EDF954D58B}"/>
                </a:ext>
              </a:extLst>
            </p:cNvPr>
            <p:cNvSpPr/>
            <p:nvPr/>
          </p:nvSpPr>
          <p:spPr>
            <a:xfrm>
              <a:off x="12752387" y="-9293225"/>
              <a:ext cx="59166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526" y="0"/>
                  </a:moveTo>
                  <a:lnTo>
                    <a:pt x="120000" y="120000"/>
                  </a:lnTo>
                  <a:lnTo>
                    <a:pt x="0" y="120000"/>
                  </a:lnTo>
                  <a:lnTo>
                    <a:pt x="28526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84;p24">
              <a:extLst>
                <a:ext uri="{FF2B5EF4-FFF2-40B4-BE49-F238E27FC236}">
                  <a16:creationId xmlns:a16="http://schemas.microsoft.com/office/drawing/2014/main" id="{26D110AD-8B1D-4FF6-32F4-4B0479B12A93}"/>
                </a:ext>
              </a:extLst>
            </p:cNvPr>
            <p:cNvSpPr/>
            <p:nvPr/>
          </p:nvSpPr>
          <p:spPr>
            <a:xfrm>
              <a:off x="3276600" y="-8518525"/>
              <a:ext cx="41925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84" y="12000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6084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85;p24">
              <a:extLst>
                <a:ext uri="{FF2B5EF4-FFF2-40B4-BE49-F238E27FC236}">
                  <a16:creationId xmlns:a16="http://schemas.microsoft.com/office/drawing/2014/main" id="{7520D19B-04C4-D2A2-FEDB-C0B03F9FE488}"/>
                </a:ext>
              </a:extLst>
            </p:cNvPr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86;p24">
              <a:extLst>
                <a:ext uri="{FF2B5EF4-FFF2-40B4-BE49-F238E27FC236}">
                  <a16:creationId xmlns:a16="http://schemas.microsoft.com/office/drawing/2014/main" id="{71690D6C-D1AF-D962-2615-B123B7817139}"/>
                </a:ext>
              </a:extLst>
            </p:cNvPr>
            <p:cNvSpPr/>
            <p:nvPr/>
          </p:nvSpPr>
          <p:spPr>
            <a:xfrm>
              <a:off x="-6729413" y="-11442700"/>
              <a:ext cx="10005900" cy="292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029" y="0"/>
                  </a:moveTo>
                  <a:lnTo>
                    <a:pt x="120000" y="120000"/>
                  </a:lnTo>
                  <a:lnTo>
                    <a:pt x="0" y="85276"/>
                  </a:lnTo>
                  <a:lnTo>
                    <a:pt x="117029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87;p24">
              <a:extLst>
                <a:ext uri="{FF2B5EF4-FFF2-40B4-BE49-F238E27FC236}">
                  <a16:creationId xmlns:a16="http://schemas.microsoft.com/office/drawing/2014/main" id="{0E7D4211-AA7C-9E4C-C276-5017F29616CA}"/>
                </a:ext>
              </a:extLst>
            </p:cNvPr>
            <p:cNvSpPr/>
            <p:nvPr/>
          </p:nvSpPr>
          <p:spPr>
            <a:xfrm>
              <a:off x="14158913" y="-11938000"/>
              <a:ext cx="5250000" cy="504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62966"/>
                  </a:lnTo>
                  <a:lnTo>
                    <a:pt x="103090" y="119999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88;p24">
              <a:extLst>
                <a:ext uri="{FF2B5EF4-FFF2-40B4-BE49-F238E27FC236}">
                  <a16:creationId xmlns:a16="http://schemas.microsoft.com/office/drawing/2014/main" id="{38A82AC9-CF52-E7C1-DB1E-F685F8C54A1E}"/>
                </a:ext>
              </a:extLst>
            </p:cNvPr>
            <p:cNvSpPr/>
            <p:nvPr/>
          </p:nvSpPr>
          <p:spPr>
            <a:xfrm>
              <a:off x="2957512" y="-8518525"/>
              <a:ext cx="8811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lnTo>
                    <a:pt x="43459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89;p24">
              <a:extLst>
                <a:ext uri="{FF2B5EF4-FFF2-40B4-BE49-F238E27FC236}">
                  <a16:creationId xmlns:a16="http://schemas.microsoft.com/office/drawing/2014/main" id="{D07509D7-94B2-5938-F871-CF8C7EC592B0}"/>
                </a:ext>
              </a:extLst>
            </p:cNvPr>
            <p:cNvSpPr/>
            <p:nvPr/>
          </p:nvSpPr>
          <p:spPr>
            <a:xfrm>
              <a:off x="11728450" y="-6897687"/>
              <a:ext cx="6940500" cy="1564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18188" y="67289"/>
                  </a:lnTo>
                  <a:lnTo>
                    <a:pt x="0" y="120000"/>
                  </a:lnTo>
                  <a:lnTo>
                    <a:pt x="0" y="1297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90;p24">
              <a:extLst>
                <a:ext uri="{FF2B5EF4-FFF2-40B4-BE49-F238E27FC236}">
                  <a16:creationId xmlns:a16="http://schemas.microsoft.com/office/drawing/2014/main" id="{7DE34800-9362-6EED-6032-A4C4C4030300}"/>
                </a:ext>
              </a:extLst>
            </p:cNvPr>
            <p:cNvSpPr/>
            <p:nvPr/>
          </p:nvSpPr>
          <p:spPr>
            <a:xfrm>
              <a:off x="-4899025" y="-698500"/>
              <a:ext cx="63786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8929" y="119999"/>
                  </a:lnTo>
                  <a:lnTo>
                    <a:pt x="0" y="17748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1;p24">
              <a:extLst>
                <a:ext uri="{FF2B5EF4-FFF2-40B4-BE49-F238E27FC236}">
                  <a16:creationId xmlns:a16="http://schemas.microsoft.com/office/drawing/2014/main" id="{10F8A221-B155-78DA-DDC6-B45B9EA4251E}"/>
                </a:ext>
              </a:extLst>
            </p:cNvPr>
            <p:cNvSpPr/>
            <p:nvPr/>
          </p:nvSpPr>
          <p:spPr>
            <a:xfrm>
              <a:off x="-4370388" y="-6897687"/>
              <a:ext cx="7327800" cy="6199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95797" y="12000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92;p24">
              <a:extLst>
                <a:ext uri="{FF2B5EF4-FFF2-40B4-BE49-F238E27FC236}">
                  <a16:creationId xmlns:a16="http://schemas.microsoft.com/office/drawing/2014/main" id="{BFA99474-B3D5-E792-1CAD-6E94BA3012CA}"/>
                </a:ext>
              </a:extLst>
            </p:cNvPr>
            <p:cNvSpPr/>
            <p:nvPr/>
          </p:nvSpPr>
          <p:spPr>
            <a:xfrm>
              <a:off x="9578975" y="8743950"/>
              <a:ext cx="42639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491" y="0"/>
                  </a:moveTo>
                  <a:lnTo>
                    <a:pt x="120000" y="33491"/>
                  </a:lnTo>
                  <a:lnTo>
                    <a:pt x="0" y="119999"/>
                  </a:lnTo>
                  <a:lnTo>
                    <a:pt x="60491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93;p24">
              <a:extLst>
                <a:ext uri="{FF2B5EF4-FFF2-40B4-BE49-F238E27FC236}">
                  <a16:creationId xmlns:a16="http://schemas.microsoft.com/office/drawing/2014/main" id="{D5E799A0-6071-C101-1AAD-30C2D324379B}"/>
                </a:ext>
              </a:extLst>
            </p:cNvPr>
            <p:cNvSpPr/>
            <p:nvPr/>
          </p:nvSpPr>
          <p:spPr>
            <a:xfrm>
              <a:off x="11728450" y="-6897687"/>
              <a:ext cx="69405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7703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94;p24">
              <a:extLst>
                <a:ext uri="{FF2B5EF4-FFF2-40B4-BE49-F238E27FC236}">
                  <a16:creationId xmlns:a16="http://schemas.microsoft.com/office/drawing/2014/main" id="{8E3DEA41-8DA1-D92C-F4DE-614C6B6C71CC}"/>
                </a:ext>
              </a:extLst>
            </p:cNvPr>
            <p:cNvSpPr/>
            <p:nvPr/>
          </p:nvSpPr>
          <p:spPr>
            <a:xfrm>
              <a:off x="3838575" y="-6897687"/>
              <a:ext cx="78900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193" y="119999"/>
                  </a:moveTo>
                  <a:lnTo>
                    <a:pt x="0" y="0"/>
                  </a:lnTo>
                  <a:lnTo>
                    <a:pt x="55219" y="0"/>
                  </a:lnTo>
                  <a:lnTo>
                    <a:pt x="119999" y="20719"/>
                  </a:lnTo>
                  <a:lnTo>
                    <a:pt x="48193" y="119999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95;p24">
              <a:extLst>
                <a:ext uri="{FF2B5EF4-FFF2-40B4-BE49-F238E27FC236}">
                  <a16:creationId xmlns:a16="http://schemas.microsoft.com/office/drawing/2014/main" id="{BD113562-0723-500F-FF13-2E21D3D72B38}"/>
                </a:ext>
              </a:extLst>
            </p:cNvPr>
            <p:cNvSpPr/>
            <p:nvPr/>
          </p:nvSpPr>
          <p:spPr>
            <a:xfrm>
              <a:off x="-1235075" y="-698500"/>
              <a:ext cx="82422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4475"/>
                  </a:moveTo>
                  <a:lnTo>
                    <a:pt x="39522" y="0"/>
                  </a:lnTo>
                  <a:lnTo>
                    <a:pt x="0" y="119999"/>
                  </a:lnTo>
                  <a:lnTo>
                    <a:pt x="120000" y="24475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96;p24">
              <a:extLst>
                <a:ext uri="{FF2B5EF4-FFF2-40B4-BE49-F238E27FC236}">
                  <a16:creationId xmlns:a16="http://schemas.microsoft.com/office/drawing/2014/main" id="{36F5DDE5-36F8-0ACF-F025-BFADDFE30EC5}"/>
                </a:ext>
              </a:extLst>
            </p:cNvPr>
            <p:cNvSpPr/>
            <p:nvPr/>
          </p:nvSpPr>
          <p:spPr>
            <a:xfrm>
              <a:off x="-1235075" y="-5207000"/>
              <a:ext cx="12963600" cy="2212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20000" y="75677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97;p24">
              <a:extLst>
                <a:ext uri="{FF2B5EF4-FFF2-40B4-BE49-F238E27FC236}">
                  <a16:creationId xmlns:a16="http://schemas.microsoft.com/office/drawing/2014/main" id="{B1D3EAB9-C8E1-77AF-78BB-253A7F297273}"/>
                </a:ext>
              </a:extLst>
            </p:cNvPr>
            <p:cNvSpPr/>
            <p:nvPr/>
          </p:nvSpPr>
          <p:spPr>
            <a:xfrm>
              <a:off x="-6305550" y="-6897687"/>
              <a:ext cx="7785000" cy="8804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828" y="0"/>
                  </a:moveTo>
                  <a:lnTo>
                    <a:pt x="120000" y="84493"/>
                  </a:lnTo>
                  <a:lnTo>
                    <a:pt x="21680" y="120000"/>
                  </a:lnTo>
                  <a:lnTo>
                    <a:pt x="0" y="0"/>
                  </a:lnTo>
                  <a:lnTo>
                    <a:pt x="29828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98;p24">
              <a:extLst>
                <a:ext uri="{FF2B5EF4-FFF2-40B4-BE49-F238E27FC236}">
                  <a16:creationId xmlns:a16="http://schemas.microsoft.com/office/drawing/2014/main" id="{4165724C-4FF1-D137-11AB-F1C679D6D586}"/>
                </a:ext>
              </a:extLst>
            </p:cNvPr>
            <p:cNvSpPr/>
            <p:nvPr/>
          </p:nvSpPr>
          <p:spPr>
            <a:xfrm>
              <a:off x="11728450" y="-6897687"/>
              <a:ext cx="6940500" cy="877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23131"/>
                  </a:lnTo>
                  <a:lnTo>
                    <a:pt x="118188" y="12000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99;p24">
              <a:extLst>
                <a:ext uri="{FF2B5EF4-FFF2-40B4-BE49-F238E27FC236}">
                  <a16:creationId xmlns:a16="http://schemas.microsoft.com/office/drawing/2014/main" id="{1F18EF88-8EF7-CC24-AD15-5128EC70C0C5}"/>
                </a:ext>
              </a:extLst>
            </p:cNvPr>
            <p:cNvSpPr/>
            <p:nvPr/>
          </p:nvSpPr>
          <p:spPr>
            <a:xfrm>
              <a:off x="1479550" y="-6897687"/>
              <a:ext cx="55278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5972"/>
                  </a:moveTo>
                  <a:lnTo>
                    <a:pt x="119999" y="119999"/>
                  </a:lnTo>
                  <a:lnTo>
                    <a:pt x="51211" y="0"/>
                  </a:lnTo>
                  <a:lnTo>
                    <a:pt x="32085" y="0"/>
                  </a:lnTo>
                  <a:lnTo>
                    <a:pt x="0" y="75972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00;p24">
              <a:extLst>
                <a:ext uri="{FF2B5EF4-FFF2-40B4-BE49-F238E27FC236}">
                  <a16:creationId xmlns:a16="http://schemas.microsoft.com/office/drawing/2014/main" id="{1D254B7F-A4C6-AD91-114F-1703B9832982}"/>
                </a:ext>
              </a:extLst>
            </p:cNvPr>
            <p:cNvSpPr/>
            <p:nvPr/>
          </p:nvSpPr>
          <p:spPr>
            <a:xfrm>
              <a:off x="-1373188" y="8743950"/>
              <a:ext cx="13101600" cy="1363019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1642"/>
                  </a:moveTo>
                  <a:lnTo>
                    <a:pt x="120000" y="0"/>
                  </a:lnTo>
                  <a:lnTo>
                    <a:pt x="40000" y="120000"/>
                  </a:lnTo>
                  <a:lnTo>
                    <a:pt x="0" y="71642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01;p24">
              <a:extLst>
                <a:ext uri="{FF2B5EF4-FFF2-40B4-BE49-F238E27FC236}">
                  <a16:creationId xmlns:a16="http://schemas.microsoft.com/office/drawing/2014/main" id="{65CBADDD-6508-A6E2-6AF4-5DFBC1D8FAF3}"/>
                </a:ext>
              </a:extLst>
            </p:cNvPr>
            <p:cNvSpPr/>
            <p:nvPr/>
          </p:nvSpPr>
          <p:spPr>
            <a:xfrm>
              <a:off x="2994025" y="8743950"/>
              <a:ext cx="87345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3243"/>
                  </a:moveTo>
                  <a:lnTo>
                    <a:pt x="90468" y="119999"/>
                  </a:lnTo>
                  <a:lnTo>
                    <a:pt x="120000" y="0"/>
                  </a:lnTo>
                  <a:lnTo>
                    <a:pt x="0" y="73243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202;p24">
              <a:extLst>
                <a:ext uri="{FF2B5EF4-FFF2-40B4-BE49-F238E27FC236}">
                  <a16:creationId xmlns:a16="http://schemas.microsoft.com/office/drawing/2014/main" id="{E7609E14-99E9-4946-0419-1728ACB3345C}"/>
                </a:ext>
              </a:extLst>
            </p:cNvPr>
            <p:cNvSpPr/>
            <p:nvPr/>
          </p:nvSpPr>
          <p:spPr>
            <a:xfrm>
              <a:off x="11728450" y="1873250"/>
              <a:ext cx="6835800" cy="1310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37120" y="120000"/>
                  </a:lnTo>
                  <a:lnTo>
                    <a:pt x="0" y="62922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203;p24">
              <a:extLst>
                <a:ext uri="{FF2B5EF4-FFF2-40B4-BE49-F238E27FC236}">
                  <a16:creationId xmlns:a16="http://schemas.microsoft.com/office/drawing/2014/main" id="{8CC8E8F1-AFC7-4BF7-A048-0721EBCA4691}"/>
                </a:ext>
              </a:extLst>
            </p:cNvPr>
            <p:cNvSpPr/>
            <p:nvPr/>
          </p:nvSpPr>
          <p:spPr>
            <a:xfrm>
              <a:off x="3276600" y="-9293225"/>
              <a:ext cx="108822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807"/>
                  </a:moveTo>
                  <a:lnTo>
                    <a:pt x="119999" y="0"/>
                  </a:lnTo>
                  <a:lnTo>
                    <a:pt x="104490" y="120000"/>
                  </a:lnTo>
                  <a:lnTo>
                    <a:pt x="46231" y="120000"/>
                  </a:lnTo>
                  <a:lnTo>
                    <a:pt x="0" y="38807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204;p24">
              <a:extLst>
                <a:ext uri="{FF2B5EF4-FFF2-40B4-BE49-F238E27FC236}">
                  <a16:creationId xmlns:a16="http://schemas.microsoft.com/office/drawing/2014/main" id="{A12FA203-02AB-67BA-894C-46F21010068A}"/>
                </a:ext>
              </a:extLst>
            </p:cNvPr>
            <p:cNvSpPr/>
            <p:nvPr/>
          </p:nvSpPr>
          <p:spPr>
            <a:xfrm>
              <a:off x="7469187" y="-6897687"/>
              <a:ext cx="52833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742" y="12000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96742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" name="Google Shape;206;p24">
            <a:extLst>
              <a:ext uri="{FF2B5EF4-FFF2-40B4-BE49-F238E27FC236}">
                <a16:creationId xmlns:a16="http://schemas.microsoft.com/office/drawing/2014/main" id="{0289D158-DF1C-D744-F046-4F2007C17134}"/>
              </a:ext>
            </a:extLst>
          </p:cNvPr>
          <p:cNvSpPr/>
          <p:nvPr/>
        </p:nvSpPr>
        <p:spPr>
          <a:xfrm>
            <a:off x="6079655" y="-21973"/>
            <a:ext cx="3087974" cy="5156040"/>
          </a:xfrm>
          <a:prstGeom prst="rect">
            <a:avLst/>
          </a:prstGeom>
          <a:solidFill>
            <a:srgbClr val="0091EA">
              <a:alpha val="3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Code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for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Kruskal’s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algorithm</a:t>
            </a:r>
            <a:endParaRPr sz="3200" b="1" dirty="0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80EB83A-FF6C-524F-89D5-672A3ADB5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94" y="-6870"/>
            <a:ext cx="4223420" cy="515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9656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533714" y="410331"/>
            <a:ext cx="8297889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Time complexity of Kruskal’s algorithm</a:t>
            </a:r>
            <a:endParaRPr sz="2800" b="1"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D75DD13-FA56-8167-B26E-4FCE655185EA}"/>
              </a:ext>
            </a:extLst>
          </p:cNvPr>
          <p:cNvCxnSpPr>
            <a:cxnSpLocks/>
          </p:cNvCxnSpPr>
          <p:nvPr/>
        </p:nvCxnSpPr>
        <p:spPr>
          <a:xfrm>
            <a:off x="557759" y="1025710"/>
            <a:ext cx="6877362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132;p19">
                <a:extLst>
                  <a:ext uri="{FF2B5EF4-FFF2-40B4-BE49-F238E27FC236}">
                    <a16:creationId xmlns:a16="http://schemas.microsoft.com/office/drawing/2014/main" id="{5729B28B-83A0-10B5-DDE7-17745A6FCE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01195" y="2683285"/>
                <a:ext cx="3850097" cy="23288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4"/>
                  </a:buClr>
                  <a:buSzPts val="2000"/>
                  <a:buFont typeface="Source Sans Pro"/>
                  <a:buChar char="◎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4"/>
                  </a:buClr>
                  <a:buSzPts val="2000"/>
                  <a:buFont typeface="Source Sans Pro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4"/>
                  </a:buClr>
                  <a:buSzPts val="2000"/>
                  <a:buFont typeface="Source Sans Pro"/>
                  <a:buChar char="◉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Source Sans Pro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Source Sans Pro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Source Sans Pro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Source Sans Pro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Source Sans Pro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Source Sans Pro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9pPr>
              </a:lstStyle>
              <a:p>
                <a:pPr marL="0" indent="0" algn="ctr">
                  <a:lnSpc>
                    <a:spcPct val="150000"/>
                  </a:lnSpc>
                  <a:buFont typeface="Source Sans Pro"/>
                  <a:buNone/>
                </a:pPr>
                <a:endParaRPr lang="en-US" dirty="0">
                  <a:solidFill>
                    <a:schemeClr val="accent3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buFont typeface="Source Sans Pro"/>
                  <a:buNone/>
                </a:pPr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E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|)</m:t>
                    </m:r>
                  </m:oMath>
                </a14:m>
                <a:r>
                  <a:rPr lang="en-US" dirty="0">
                    <a:solidFill>
                      <a:schemeClr val="accent3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</a:t>
                </a:r>
              </a:p>
              <a:p>
                <a:pPr marL="0" indent="0" algn="ctr">
                  <a:lnSpc>
                    <a:spcPct val="150000"/>
                  </a:lnSpc>
                  <a:buFont typeface="Source Sans Pro"/>
                  <a:buNone/>
                </a:pPr>
                <a:endParaRPr lang="en-US" dirty="0">
                  <a:solidFill>
                    <a:schemeClr val="accent3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Google Shape;132;p19">
                <a:extLst>
                  <a:ext uri="{FF2B5EF4-FFF2-40B4-BE49-F238E27FC236}">
                    <a16:creationId xmlns:a16="http://schemas.microsoft.com/office/drawing/2014/main" id="{5729B28B-83A0-10B5-DDE7-17745A6FC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195" y="2683285"/>
                <a:ext cx="3850097" cy="23288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B08452D-3808-A86E-7DFC-7D17D25C2EDC}"/>
              </a:ext>
            </a:extLst>
          </p:cNvPr>
          <p:cNvSpPr txBox="1"/>
          <p:nvPr/>
        </p:nvSpPr>
        <p:spPr>
          <a:xfrm>
            <a:off x="857250" y="1308837"/>
            <a:ext cx="37529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50000"/>
              </a:lnSpc>
              <a:buFont typeface="Source Sans Pro"/>
              <a:buNone/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is the set of vertices in the graph</a:t>
            </a:r>
          </a:p>
          <a:p>
            <a:pPr marL="0" indent="0">
              <a:lnSpc>
                <a:spcPct val="150000"/>
              </a:lnSpc>
              <a:buFont typeface="Source Sans Pro"/>
              <a:buNone/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is the set of edges in the graph</a:t>
            </a:r>
          </a:p>
          <a:p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496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5513922" y="1576268"/>
            <a:ext cx="2769987" cy="2856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186729" y="195742"/>
            <a:ext cx="7571700" cy="11362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Single-source shortest-paths problem</a:t>
            </a:r>
            <a:endParaRPr sz="2800" b="1"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587670" y="382841"/>
            <a:ext cx="638700" cy="141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89244" y="1463613"/>
            <a:ext cx="1377600" cy="570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863258" y="1117643"/>
            <a:ext cx="716400" cy="806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6" name="Google Shape;151;p21">
            <a:extLst>
              <a:ext uri="{FF2B5EF4-FFF2-40B4-BE49-F238E27FC236}">
                <a16:creationId xmlns:a16="http://schemas.microsoft.com/office/drawing/2014/main" id="{8C05237C-7C6E-59F7-CBB2-FB7DF2BE33E2}"/>
              </a:ext>
            </a:extLst>
          </p:cNvPr>
          <p:cNvSpPr txBox="1">
            <a:spLocks/>
          </p:cNvSpPr>
          <p:nvPr/>
        </p:nvSpPr>
        <p:spPr>
          <a:xfrm>
            <a:off x="1280742" y="2443793"/>
            <a:ext cx="4137364" cy="136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◎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single-source shortest-paths problem?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1A71DF-7622-8FBB-3F53-E13A3B420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502" y="2046744"/>
            <a:ext cx="1831774" cy="174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05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186729" y="195742"/>
            <a:ext cx="7571700" cy="11362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Single-source shortest-paths problem</a:t>
            </a:r>
            <a:endParaRPr sz="2800" b="1"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587670" y="382841"/>
            <a:ext cx="638700" cy="141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89244" y="1463613"/>
            <a:ext cx="1377600" cy="570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863258" y="1117643"/>
            <a:ext cx="716400" cy="806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9CFFF1DE-EFDA-8FC2-7DDA-1A2F6CB4D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6895" y1="61721" x2="26895" y2="44347"/>
                        <a14:foregroundMark x1="26895" y1="44347" x2="30349" y2="36546"/>
                        <a14:foregroundMark x1="37581" y1="17581" x2="71307" y2="31798"/>
                        <a14:foregroundMark x1="71307" y1="31798" x2="75860" y2="48965"/>
                        <a14:foregroundMark x1="75860" y1="48965" x2="73169" y2="67245"/>
                        <a14:foregroundMark x1="73169" y1="67245" x2="68965" y2="70686"/>
                        <a14:foregroundMark x1="26546" y1="27245" x2="42755" y2="44140"/>
                        <a14:foregroundMark x1="42755" y1="44140" x2="42755" y2="44140"/>
                        <a14:foregroundMark x1="28965" y1="26546" x2="41384" y2="42755"/>
                        <a14:foregroundMark x1="39314" y1="21035" x2="39651" y2="36210"/>
                        <a14:foregroundMark x1="31721" y1="45511" x2="31721" y2="37930"/>
                        <a14:foregroundMark x1="31035" y1="72419" x2="49314" y2="72419"/>
                        <a14:foregroundMark x1="49314" y1="72419" x2="67451" y2="72070"/>
                        <a14:foregroundMark x1="67451" y1="72070" x2="77245" y2="72070"/>
                        <a14:foregroundMark x1="62419" y1="27245" x2="79793" y2="26546"/>
                        <a14:foregroundMark x1="79793" y1="26546" x2="75653" y2="43790"/>
                        <a14:foregroundMark x1="75653" y1="43790" x2="63105" y2="620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0652" y="1463613"/>
            <a:ext cx="3154590" cy="3154590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4AC9BDB-EBBA-5297-CB53-27F3100EA1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4" t="1103" r="1043" b="2206"/>
          <a:stretch/>
        </p:blipFill>
        <p:spPr>
          <a:xfrm>
            <a:off x="4285958" y="1923744"/>
            <a:ext cx="4118425" cy="224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08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533714" y="410331"/>
            <a:ext cx="8297889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Dijkstra’s algorithm</a:t>
            </a:r>
            <a:endParaRPr sz="2800" b="1"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D75DD13-FA56-8167-B26E-4FCE655185EA}"/>
              </a:ext>
            </a:extLst>
          </p:cNvPr>
          <p:cNvCxnSpPr>
            <a:cxnSpLocks/>
          </p:cNvCxnSpPr>
          <p:nvPr/>
        </p:nvCxnSpPr>
        <p:spPr>
          <a:xfrm>
            <a:off x="557759" y="1025710"/>
            <a:ext cx="6877362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3B5F058-A664-029D-575A-DBB069D34A05}"/>
              </a:ext>
            </a:extLst>
          </p:cNvPr>
          <p:cNvSpPr txBox="1"/>
          <p:nvPr/>
        </p:nvSpPr>
        <p:spPr>
          <a:xfrm>
            <a:off x="557759" y="1728310"/>
            <a:ext cx="813935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1: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 a source vertex distance as 0, and all other vertices as unvisited with a distance of infinity.</a:t>
            </a:r>
          </a:p>
          <a:p>
            <a:pPr algn="l"/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2: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Pick the unvisited vertex </a:t>
            </a:r>
            <a:r>
              <a:rPr lang="en-US" sz="2000" b="1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 the smallest distance and visit it.</a:t>
            </a:r>
          </a:p>
          <a:p>
            <a:pPr algn="l"/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3: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 current vertex </a:t>
            </a:r>
            <a:r>
              <a:rPr lang="en-US" sz="2000" b="1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distances of its with 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min(d(</a:t>
            </a:r>
            <a:r>
              <a:rPr lang="en-US" sz="2000" b="1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+ W(</a:t>
            </a:r>
            <a:r>
              <a:rPr lang="en-US" sz="2000" b="1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C, x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d(</a:t>
            </a:r>
            <a:r>
              <a:rPr lang="en-US" sz="2000" b="1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89B23B-8A42-6CB0-281E-257F2A5C2587}"/>
              </a:ext>
            </a:extLst>
          </p:cNvPr>
          <p:cNvSpPr txBox="1"/>
          <p:nvPr/>
        </p:nvSpPr>
        <p:spPr>
          <a:xfrm>
            <a:off x="557759" y="3313185"/>
            <a:ext cx="78838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Repeat steps 2 and 3 until all vertices are visited, or the target vertex is reached (if specified).</a:t>
            </a:r>
          </a:p>
        </p:txBody>
      </p:sp>
    </p:spTree>
    <p:extLst>
      <p:ext uri="{BB962C8B-B14F-4D97-AF65-F5344CB8AC3E}">
        <p14:creationId xmlns:p14="http://schemas.microsoft.com/office/powerpoint/2010/main" val="41231507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533714" y="410331"/>
            <a:ext cx="8297889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091EA"/>
                </a:solidFill>
                <a:latin typeface="Roboto" panose="020B0604020202020204" pitchFamily="2" charset="0"/>
              </a:rPr>
              <a:t>Pseudocode of </a:t>
            </a:r>
            <a:r>
              <a:rPr lang="en-US" sz="2800" b="1" dirty="0"/>
              <a:t>Dijkstra’s algorithm</a:t>
            </a:r>
            <a:endParaRPr sz="2800" b="1"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D75DD13-FA56-8167-B26E-4FCE655185EA}"/>
              </a:ext>
            </a:extLst>
          </p:cNvPr>
          <p:cNvCxnSpPr>
            <a:cxnSpLocks/>
          </p:cNvCxnSpPr>
          <p:nvPr/>
        </p:nvCxnSpPr>
        <p:spPr>
          <a:xfrm>
            <a:off x="557759" y="1025710"/>
            <a:ext cx="6877362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51168FC-CD14-24D9-095C-BE33E6F16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298" y="1270177"/>
            <a:ext cx="4809260" cy="332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99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859454" y="1252131"/>
            <a:ext cx="486605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Discuss</a:t>
            </a:r>
            <a:endParaRPr sz="4000" b="1" dirty="0"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4294967295"/>
          </p:nvPr>
        </p:nvSpPr>
        <p:spPr>
          <a:xfrm>
            <a:off x="1910398" y="3025802"/>
            <a:ext cx="554121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2400" dirty="0"/>
              <a:t>What problems have you encountered that applied the Greedy algorithm?</a:t>
            </a:r>
            <a:endParaRPr sz="2400" dirty="0"/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805299" y="54095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8"/>
          <p:cNvSpPr/>
          <p:nvPr/>
        </p:nvSpPr>
        <p:spPr>
          <a:xfrm>
            <a:off x="5875408" y="1057537"/>
            <a:ext cx="1576200" cy="1556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3" name="Google Shape;762;p48">
            <a:extLst>
              <a:ext uri="{FF2B5EF4-FFF2-40B4-BE49-F238E27FC236}">
                <a16:creationId xmlns:a16="http://schemas.microsoft.com/office/drawing/2014/main" id="{BB4BCB3E-3C85-4505-81F8-06C31AA04F8A}"/>
              </a:ext>
            </a:extLst>
          </p:cNvPr>
          <p:cNvSpPr/>
          <p:nvPr/>
        </p:nvSpPr>
        <p:spPr>
          <a:xfrm>
            <a:off x="6186437" y="1489368"/>
            <a:ext cx="954026" cy="685326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763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649153" y="306319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rgbClr val="0091EA"/>
                </a:solidFill>
                <a:latin typeface="Roboto" panose="020B0604020202020204" pitchFamily="2" charset="0"/>
              </a:rPr>
              <a:t>Example of </a:t>
            </a:r>
            <a:r>
              <a:rPr lang="en-US" sz="2800" b="1" dirty="0"/>
              <a:t>Dijkstra’s algorithm</a:t>
            </a:r>
            <a:endParaRPr lang="en-US" sz="2800" b="1" i="0" dirty="0">
              <a:solidFill>
                <a:srgbClr val="0091EA"/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551718" y="927486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22A7346-33A0-4DA4-C62D-8394DA948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252" y="1548654"/>
            <a:ext cx="5375691" cy="227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59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649153" y="306319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rgbClr val="0091EA"/>
                </a:solidFill>
                <a:latin typeface="Roboto" panose="020B0604020202020204" pitchFamily="2" charset="0"/>
              </a:rPr>
              <a:t>Example of </a:t>
            </a:r>
            <a:r>
              <a:rPr lang="en-US" sz="2800" b="1" dirty="0"/>
              <a:t>Dijkstra’s algorithm</a:t>
            </a:r>
            <a:endParaRPr lang="en-US" sz="2800" b="1" i="0" dirty="0">
              <a:solidFill>
                <a:srgbClr val="0091EA"/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551718" y="927486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6FC1596-9134-FBDE-AE56-C13863A4E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287" y="1008919"/>
            <a:ext cx="4709651" cy="379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50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grpSp>
        <p:nvGrpSpPr>
          <p:cNvPr id="4" name="Google Shape;176;p24">
            <a:extLst>
              <a:ext uri="{FF2B5EF4-FFF2-40B4-BE49-F238E27FC236}">
                <a16:creationId xmlns:a16="http://schemas.microsoft.com/office/drawing/2014/main" id="{B16C80F3-EE1C-C10C-659C-E959C6D217A2}"/>
              </a:ext>
            </a:extLst>
          </p:cNvPr>
          <p:cNvGrpSpPr/>
          <p:nvPr/>
        </p:nvGrpSpPr>
        <p:grpSpPr>
          <a:xfrm rot="10800000">
            <a:off x="5156184" y="754052"/>
            <a:ext cx="2467458" cy="3429286"/>
            <a:chOff x="-6729413" y="-17360900"/>
            <a:chExt cx="26138326" cy="48436250"/>
          </a:xfrm>
        </p:grpSpPr>
        <p:sp>
          <p:nvSpPr>
            <p:cNvPr id="5" name="Google Shape;177;p24">
              <a:extLst>
                <a:ext uri="{FF2B5EF4-FFF2-40B4-BE49-F238E27FC236}">
                  <a16:creationId xmlns:a16="http://schemas.microsoft.com/office/drawing/2014/main" id="{68D3864E-9A48-2F6E-B381-FF770A89BF33}"/>
                </a:ext>
              </a:extLst>
            </p:cNvPr>
            <p:cNvSpPr/>
            <p:nvPr/>
          </p:nvSpPr>
          <p:spPr>
            <a:xfrm>
              <a:off x="-6729413" y="-9364662"/>
              <a:ext cx="25398299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9999"/>
                  </a:moveTo>
                  <a:lnTo>
                    <a:pt x="0" y="0"/>
                  </a:lnTo>
                  <a:lnTo>
                    <a:pt x="11145" y="119999"/>
                  </a:lnTo>
                  <a:lnTo>
                    <a:pt x="120000" y="119999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78;p24">
              <a:extLst>
                <a:ext uri="{FF2B5EF4-FFF2-40B4-BE49-F238E27FC236}">
                  <a16:creationId xmlns:a16="http://schemas.microsoft.com/office/drawing/2014/main" id="{8AB34800-C966-C993-6430-6A61AB46E34E}"/>
                </a:ext>
              </a:extLst>
            </p:cNvPr>
            <p:cNvSpPr/>
            <p:nvPr/>
          </p:nvSpPr>
          <p:spPr>
            <a:xfrm>
              <a:off x="3276600" y="-17360900"/>
              <a:ext cx="10882200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547" y="0"/>
                  </a:moveTo>
                  <a:lnTo>
                    <a:pt x="0" y="120000"/>
                  </a:lnTo>
                  <a:lnTo>
                    <a:pt x="119999" y="109486"/>
                  </a:lnTo>
                  <a:lnTo>
                    <a:pt x="102547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79;p24">
              <a:extLst>
                <a:ext uri="{FF2B5EF4-FFF2-40B4-BE49-F238E27FC236}">
                  <a16:creationId xmlns:a16="http://schemas.microsoft.com/office/drawing/2014/main" id="{6B539136-BCB3-1374-3329-6459537B6D7F}"/>
                </a:ext>
              </a:extLst>
            </p:cNvPr>
            <p:cNvSpPr/>
            <p:nvPr/>
          </p:nvSpPr>
          <p:spPr>
            <a:xfrm>
              <a:off x="12576175" y="-17360900"/>
              <a:ext cx="6832500" cy="1046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62193"/>
                  </a:lnTo>
                  <a:lnTo>
                    <a:pt x="107007" y="120000"/>
                  </a:lnTo>
                  <a:lnTo>
                    <a:pt x="27797" y="925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80;p24">
              <a:extLst>
                <a:ext uri="{FF2B5EF4-FFF2-40B4-BE49-F238E27FC236}">
                  <a16:creationId xmlns:a16="http://schemas.microsoft.com/office/drawing/2014/main" id="{4CEB28A3-2190-A436-819E-E49F97EFF8A9}"/>
                </a:ext>
              </a:extLst>
            </p:cNvPr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81;p24">
              <a:extLst>
                <a:ext uri="{FF2B5EF4-FFF2-40B4-BE49-F238E27FC236}">
                  <a16:creationId xmlns:a16="http://schemas.microsoft.com/office/drawing/2014/main" id="{5DFC2F03-5EC8-F798-EF1E-E65F5F927C59}"/>
                </a:ext>
              </a:extLst>
            </p:cNvPr>
            <p:cNvSpPr/>
            <p:nvPr/>
          </p:nvSpPr>
          <p:spPr>
            <a:xfrm>
              <a:off x="-6729413" y="-9364662"/>
              <a:ext cx="10005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158"/>
                  </a:moveTo>
                  <a:lnTo>
                    <a:pt x="116173" y="119999"/>
                  </a:lnTo>
                  <a:lnTo>
                    <a:pt x="28291" y="119999"/>
                  </a:lnTo>
                  <a:lnTo>
                    <a:pt x="0" y="0"/>
                  </a:lnTo>
                  <a:lnTo>
                    <a:pt x="120000" y="41158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82;p24">
              <a:extLst>
                <a:ext uri="{FF2B5EF4-FFF2-40B4-BE49-F238E27FC236}">
                  <a16:creationId xmlns:a16="http://schemas.microsoft.com/office/drawing/2014/main" id="{399FDF7E-7ADA-58C7-1F84-DDDAD52CBC14}"/>
                </a:ext>
              </a:extLst>
            </p:cNvPr>
            <p:cNvSpPr/>
            <p:nvPr/>
          </p:nvSpPr>
          <p:spPr>
            <a:xfrm>
              <a:off x="-6729413" y="-17360900"/>
              <a:ext cx="19305601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2195" y="120000"/>
                  </a:lnTo>
                  <a:lnTo>
                    <a:pt x="0" y="108517"/>
                  </a:lnTo>
                  <a:lnTo>
                    <a:pt x="60656" y="80315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83;p24">
              <a:extLst>
                <a:ext uri="{FF2B5EF4-FFF2-40B4-BE49-F238E27FC236}">
                  <a16:creationId xmlns:a16="http://schemas.microsoft.com/office/drawing/2014/main" id="{D1BB6C85-E040-2040-1252-31EDF954D58B}"/>
                </a:ext>
              </a:extLst>
            </p:cNvPr>
            <p:cNvSpPr/>
            <p:nvPr/>
          </p:nvSpPr>
          <p:spPr>
            <a:xfrm>
              <a:off x="12752387" y="-9293225"/>
              <a:ext cx="59166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526" y="0"/>
                  </a:moveTo>
                  <a:lnTo>
                    <a:pt x="120000" y="120000"/>
                  </a:lnTo>
                  <a:lnTo>
                    <a:pt x="0" y="120000"/>
                  </a:lnTo>
                  <a:lnTo>
                    <a:pt x="28526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84;p24">
              <a:extLst>
                <a:ext uri="{FF2B5EF4-FFF2-40B4-BE49-F238E27FC236}">
                  <a16:creationId xmlns:a16="http://schemas.microsoft.com/office/drawing/2014/main" id="{26D110AD-8B1D-4FF6-32F4-4B0479B12A93}"/>
                </a:ext>
              </a:extLst>
            </p:cNvPr>
            <p:cNvSpPr/>
            <p:nvPr/>
          </p:nvSpPr>
          <p:spPr>
            <a:xfrm>
              <a:off x="3276600" y="-8518525"/>
              <a:ext cx="41925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84" y="12000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6084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85;p24">
              <a:extLst>
                <a:ext uri="{FF2B5EF4-FFF2-40B4-BE49-F238E27FC236}">
                  <a16:creationId xmlns:a16="http://schemas.microsoft.com/office/drawing/2014/main" id="{7520D19B-04C4-D2A2-FEDB-C0B03F9FE488}"/>
                </a:ext>
              </a:extLst>
            </p:cNvPr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86;p24">
              <a:extLst>
                <a:ext uri="{FF2B5EF4-FFF2-40B4-BE49-F238E27FC236}">
                  <a16:creationId xmlns:a16="http://schemas.microsoft.com/office/drawing/2014/main" id="{71690D6C-D1AF-D962-2615-B123B7817139}"/>
                </a:ext>
              </a:extLst>
            </p:cNvPr>
            <p:cNvSpPr/>
            <p:nvPr/>
          </p:nvSpPr>
          <p:spPr>
            <a:xfrm>
              <a:off x="-6729413" y="-11442700"/>
              <a:ext cx="10005900" cy="292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029" y="0"/>
                  </a:moveTo>
                  <a:lnTo>
                    <a:pt x="120000" y="120000"/>
                  </a:lnTo>
                  <a:lnTo>
                    <a:pt x="0" y="85276"/>
                  </a:lnTo>
                  <a:lnTo>
                    <a:pt x="117029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87;p24">
              <a:extLst>
                <a:ext uri="{FF2B5EF4-FFF2-40B4-BE49-F238E27FC236}">
                  <a16:creationId xmlns:a16="http://schemas.microsoft.com/office/drawing/2014/main" id="{0E7D4211-AA7C-9E4C-C276-5017F29616CA}"/>
                </a:ext>
              </a:extLst>
            </p:cNvPr>
            <p:cNvSpPr/>
            <p:nvPr/>
          </p:nvSpPr>
          <p:spPr>
            <a:xfrm>
              <a:off x="14158913" y="-11938000"/>
              <a:ext cx="5250000" cy="504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62966"/>
                  </a:lnTo>
                  <a:lnTo>
                    <a:pt x="103090" y="119999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88;p24">
              <a:extLst>
                <a:ext uri="{FF2B5EF4-FFF2-40B4-BE49-F238E27FC236}">
                  <a16:creationId xmlns:a16="http://schemas.microsoft.com/office/drawing/2014/main" id="{38A82AC9-CF52-E7C1-DB1E-F685F8C54A1E}"/>
                </a:ext>
              </a:extLst>
            </p:cNvPr>
            <p:cNvSpPr/>
            <p:nvPr/>
          </p:nvSpPr>
          <p:spPr>
            <a:xfrm>
              <a:off x="2957512" y="-8518525"/>
              <a:ext cx="8811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lnTo>
                    <a:pt x="43459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89;p24">
              <a:extLst>
                <a:ext uri="{FF2B5EF4-FFF2-40B4-BE49-F238E27FC236}">
                  <a16:creationId xmlns:a16="http://schemas.microsoft.com/office/drawing/2014/main" id="{D07509D7-94B2-5938-F871-CF8C7EC592B0}"/>
                </a:ext>
              </a:extLst>
            </p:cNvPr>
            <p:cNvSpPr/>
            <p:nvPr/>
          </p:nvSpPr>
          <p:spPr>
            <a:xfrm>
              <a:off x="11728450" y="-6897687"/>
              <a:ext cx="6940500" cy="1564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18188" y="67289"/>
                  </a:lnTo>
                  <a:lnTo>
                    <a:pt x="0" y="120000"/>
                  </a:lnTo>
                  <a:lnTo>
                    <a:pt x="0" y="1297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90;p24">
              <a:extLst>
                <a:ext uri="{FF2B5EF4-FFF2-40B4-BE49-F238E27FC236}">
                  <a16:creationId xmlns:a16="http://schemas.microsoft.com/office/drawing/2014/main" id="{7DE34800-9362-6EED-6032-A4C4C4030300}"/>
                </a:ext>
              </a:extLst>
            </p:cNvPr>
            <p:cNvSpPr/>
            <p:nvPr/>
          </p:nvSpPr>
          <p:spPr>
            <a:xfrm>
              <a:off x="-4899025" y="-698500"/>
              <a:ext cx="63786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8929" y="119999"/>
                  </a:lnTo>
                  <a:lnTo>
                    <a:pt x="0" y="17748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1;p24">
              <a:extLst>
                <a:ext uri="{FF2B5EF4-FFF2-40B4-BE49-F238E27FC236}">
                  <a16:creationId xmlns:a16="http://schemas.microsoft.com/office/drawing/2014/main" id="{10F8A221-B155-78DA-DDC6-B45B9EA4251E}"/>
                </a:ext>
              </a:extLst>
            </p:cNvPr>
            <p:cNvSpPr/>
            <p:nvPr/>
          </p:nvSpPr>
          <p:spPr>
            <a:xfrm>
              <a:off x="-4370388" y="-6897687"/>
              <a:ext cx="7327800" cy="6199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95797" y="12000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92;p24">
              <a:extLst>
                <a:ext uri="{FF2B5EF4-FFF2-40B4-BE49-F238E27FC236}">
                  <a16:creationId xmlns:a16="http://schemas.microsoft.com/office/drawing/2014/main" id="{BFA99474-B3D5-E792-1CAD-6E94BA3012CA}"/>
                </a:ext>
              </a:extLst>
            </p:cNvPr>
            <p:cNvSpPr/>
            <p:nvPr/>
          </p:nvSpPr>
          <p:spPr>
            <a:xfrm>
              <a:off x="9578975" y="8743950"/>
              <a:ext cx="42639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491" y="0"/>
                  </a:moveTo>
                  <a:lnTo>
                    <a:pt x="120000" y="33491"/>
                  </a:lnTo>
                  <a:lnTo>
                    <a:pt x="0" y="119999"/>
                  </a:lnTo>
                  <a:lnTo>
                    <a:pt x="60491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93;p24">
              <a:extLst>
                <a:ext uri="{FF2B5EF4-FFF2-40B4-BE49-F238E27FC236}">
                  <a16:creationId xmlns:a16="http://schemas.microsoft.com/office/drawing/2014/main" id="{D5E799A0-6071-C101-1AAD-30C2D324379B}"/>
                </a:ext>
              </a:extLst>
            </p:cNvPr>
            <p:cNvSpPr/>
            <p:nvPr/>
          </p:nvSpPr>
          <p:spPr>
            <a:xfrm>
              <a:off x="11728450" y="-6897687"/>
              <a:ext cx="69405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7703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94;p24">
              <a:extLst>
                <a:ext uri="{FF2B5EF4-FFF2-40B4-BE49-F238E27FC236}">
                  <a16:creationId xmlns:a16="http://schemas.microsoft.com/office/drawing/2014/main" id="{8E3DEA41-8DA1-D92C-F4DE-614C6B6C71CC}"/>
                </a:ext>
              </a:extLst>
            </p:cNvPr>
            <p:cNvSpPr/>
            <p:nvPr/>
          </p:nvSpPr>
          <p:spPr>
            <a:xfrm>
              <a:off x="3838575" y="-6897687"/>
              <a:ext cx="78900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193" y="119999"/>
                  </a:moveTo>
                  <a:lnTo>
                    <a:pt x="0" y="0"/>
                  </a:lnTo>
                  <a:lnTo>
                    <a:pt x="55219" y="0"/>
                  </a:lnTo>
                  <a:lnTo>
                    <a:pt x="119999" y="20719"/>
                  </a:lnTo>
                  <a:lnTo>
                    <a:pt x="48193" y="119999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95;p24">
              <a:extLst>
                <a:ext uri="{FF2B5EF4-FFF2-40B4-BE49-F238E27FC236}">
                  <a16:creationId xmlns:a16="http://schemas.microsoft.com/office/drawing/2014/main" id="{BD113562-0723-500F-FF13-2E21D3D72B38}"/>
                </a:ext>
              </a:extLst>
            </p:cNvPr>
            <p:cNvSpPr/>
            <p:nvPr/>
          </p:nvSpPr>
          <p:spPr>
            <a:xfrm>
              <a:off x="-1235075" y="-698500"/>
              <a:ext cx="82422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4475"/>
                  </a:moveTo>
                  <a:lnTo>
                    <a:pt x="39522" y="0"/>
                  </a:lnTo>
                  <a:lnTo>
                    <a:pt x="0" y="119999"/>
                  </a:lnTo>
                  <a:lnTo>
                    <a:pt x="120000" y="24475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96;p24">
              <a:extLst>
                <a:ext uri="{FF2B5EF4-FFF2-40B4-BE49-F238E27FC236}">
                  <a16:creationId xmlns:a16="http://schemas.microsoft.com/office/drawing/2014/main" id="{36F5DDE5-36F8-0ACF-F025-BFADDFE30EC5}"/>
                </a:ext>
              </a:extLst>
            </p:cNvPr>
            <p:cNvSpPr/>
            <p:nvPr/>
          </p:nvSpPr>
          <p:spPr>
            <a:xfrm>
              <a:off x="-1235075" y="-5207000"/>
              <a:ext cx="12963600" cy="2212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20000" y="75677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97;p24">
              <a:extLst>
                <a:ext uri="{FF2B5EF4-FFF2-40B4-BE49-F238E27FC236}">
                  <a16:creationId xmlns:a16="http://schemas.microsoft.com/office/drawing/2014/main" id="{B1D3EAB9-C8E1-77AF-78BB-253A7F297273}"/>
                </a:ext>
              </a:extLst>
            </p:cNvPr>
            <p:cNvSpPr/>
            <p:nvPr/>
          </p:nvSpPr>
          <p:spPr>
            <a:xfrm>
              <a:off x="-6305550" y="-6897687"/>
              <a:ext cx="7785000" cy="8804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828" y="0"/>
                  </a:moveTo>
                  <a:lnTo>
                    <a:pt x="120000" y="84493"/>
                  </a:lnTo>
                  <a:lnTo>
                    <a:pt x="21680" y="120000"/>
                  </a:lnTo>
                  <a:lnTo>
                    <a:pt x="0" y="0"/>
                  </a:lnTo>
                  <a:lnTo>
                    <a:pt x="29828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98;p24">
              <a:extLst>
                <a:ext uri="{FF2B5EF4-FFF2-40B4-BE49-F238E27FC236}">
                  <a16:creationId xmlns:a16="http://schemas.microsoft.com/office/drawing/2014/main" id="{4165724C-4FF1-D137-11AB-F1C679D6D586}"/>
                </a:ext>
              </a:extLst>
            </p:cNvPr>
            <p:cNvSpPr/>
            <p:nvPr/>
          </p:nvSpPr>
          <p:spPr>
            <a:xfrm>
              <a:off x="11728450" y="-6897687"/>
              <a:ext cx="6940500" cy="877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23131"/>
                  </a:lnTo>
                  <a:lnTo>
                    <a:pt x="118188" y="12000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99;p24">
              <a:extLst>
                <a:ext uri="{FF2B5EF4-FFF2-40B4-BE49-F238E27FC236}">
                  <a16:creationId xmlns:a16="http://schemas.microsoft.com/office/drawing/2014/main" id="{1F18EF88-8EF7-CC24-AD15-5128EC70C0C5}"/>
                </a:ext>
              </a:extLst>
            </p:cNvPr>
            <p:cNvSpPr/>
            <p:nvPr/>
          </p:nvSpPr>
          <p:spPr>
            <a:xfrm>
              <a:off x="1479550" y="-6897687"/>
              <a:ext cx="55278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5972"/>
                  </a:moveTo>
                  <a:lnTo>
                    <a:pt x="119999" y="119999"/>
                  </a:lnTo>
                  <a:lnTo>
                    <a:pt x="51211" y="0"/>
                  </a:lnTo>
                  <a:lnTo>
                    <a:pt x="32085" y="0"/>
                  </a:lnTo>
                  <a:lnTo>
                    <a:pt x="0" y="75972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00;p24">
              <a:extLst>
                <a:ext uri="{FF2B5EF4-FFF2-40B4-BE49-F238E27FC236}">
                  <a16:creationId xmlns:a16="http://schemas.microsoft.com/office/drawing/2014/main" id="{1D254B7F-A4C6-AD91-114F-1703B9832982}"/>
                </a:ext>
              </a:extLst>
            </p:cNvPr>
            <p:cNvSpPr/>
            <p:nvPr/>
          </p:nvSpPr>
          <p:spPr>
            <a:xfrm>
              <a:off x="-1373188" y="8743950"/>
              <a:ext cx="13101600" cy="1363019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1642"/>
                  </a:moveTo>
                  <a:lnTo>
                    <a:pt x="120000" y="0"/>
                  </a:lnTo>
                  <a:lnTo>
                    <a:pt x="40000" y="120000"/>
                  </a:lnTo>
                  <a:lnTo>
                    <a:pt x="0" y="71642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01;p24">
              <a:extLst>
                <a:ext uri="{FF2B5EF4-FFF2-40B4-BE49-F238E27FC236}">
                  <a16:creationId xmlns:a16="http://schemas.microsoft.com/office/drawing/2014/main" id="{65CBADDD-6508-A6E2-6AF4-5DFBC1D8FAF3}"/>
                </a:ext>
              </a:extLst>
            </p:cNvPr>
            <p:cNvSpPr/>
            <p:nvPr/>
          </p:nvSpPr>
          <p:spPr>
            <a:xfrm>
              <a:off x="2994025" y="8743950"/>
              <a:ext cx="87345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3243"/>
                  </a:moveTo>
                  <a:lnTo>
                    <a:pt x="90468" y="119999"/>
                  </a:lnTo>
                  <a:lnTo>
                    <a:pt x="120000" y="0"/>
                  </a:lnTo>
                  <a:lnTo>
                    <a:pt x="0" y="73243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202;p24">
              <a:extLst>
                <a:ext uri="{FF2B5EF4-FFF2-40B4-BE49-F238E27FC236}">
                  <a16:creationId xmlns:a16="http://schemas.microsoft.com/office/drawing/2014/main" id="{E7609E14-99E9-4946-0419-1728ACB3345C}"/>
                </a:ext>
              </a:extLst>
            </p:cNvPr>
            <p:cNvSpPr/>
            <p:nvPr/>
          </p:nvSpPr>
          <p:spPr>
            <a:xfrm>
              <a:off x="11728450" y="1873250"/>
              <a:ext cx="6835800" cy="1310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37120" y="120000"/>
                  </a:lnTo>
                  <a:lnTo>
                    <a:pt x="0" y="62922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203;p24">
              <a:extLst>
                <a:ext uri="{FF2B5EF4-FFF2-40B4-BE49-F238E27FC236}">
                  <a16:creationId xmlns:a16="http://schemas.microsoft.com/office/drawing/2014/main" id="{8CC8E8F1-AFC7-4BF7-A048-0721EBCA4691}"/>
                </a:ext>
              </a:extLst>
            </p:cNvPr>
            <p:cNvSpPr/>
            <p:nvPr/>
          </p:nvSpPr>
          <p:spPr>
            <a:xfrm>
              <a:off x="3276600" y="-9293225"/>
              <a:ext cx="108822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807"/>
                  </a:moveTo>
                  <a:lnTo>
                    <a:pt x="119999" y="0"/>
                  </a:lnTo>
                  <a:lnTo>
                    <a:pt x="104490" y="120000"/>
                  </a:lnTo>
                  <a:lnTo>
                    <a:pt x="46231" y="120000"/>
                  </a:lnTo>
                  <a:lnTo>
                    <a:pt x="0" y="38807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204;p24">
              <a:extLst>
                <a:ext uri="{FF2B5EF4-FFF2-40B4-BE49-F238E27FC236}">
                  <a16:creationId xmlns:a16="http://schemas.microsoft.com/office/drawing/2014/main" id="{A12FA203-02AB-67BA-894C-46F21010068A}"/>
                </a:ext>
              </a:extLst>
            </p:cNvPr>
            <p:cNvSpPr/>
            <p:nvPr/>
          </p:nvSpPr>
          <p:spPr>
            <a:xfrm>
              <a:off x="7469187" y="-6897687"/>
              <a:ext cx="52833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742" y="12000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96742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" name="Google Shape;206;p24">
            <a:extLst>
              <a:ext uri="{FF2B5EF4-FFF2-40B4-BE49-F238E27FC236}">
                <a16:creationId xmlns:a16="http://schemas.microsoft.com/office/drawing/2014/main" id="{0289D158-DF1C-D744-F046-4F2007C17134}"/>
              </a:ext>
            </a:extLst>
          </p:cNvPr>
          <p:cNvSpPr/>
          <p:nvPr/>
        </p:nvSpPr>
        <p:spPr>
          <a:xfrm>
            <a:off x="6079655" y="-21973"/>
            <a:ext cx="3087974" cy="5156040"/>
          </a:xfrm>
          <a:prstGeom prst="rect">
            <a:avLst/>
          </a:prstGeom>
          <a:solidFill>
            <a:srgbClr val="0091EA">
              <a:alpha val="3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Code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for</a:t>
            </a:r>
          </a:p>
          <a:p>
            <a:pPr lvl="0" algn="ctr"/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Dijkstra’s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algorithm</a:t>
            </a:r>
            <a:endParaRPr sz="3200" b="1" dirty="0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87ECAB8-EE22-52C8-41CF-5C37CBEDB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147" y="324510"/>
            <a:ext cx="5380003" cy="446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8908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859454" y="1252131"/>
            <a:ext cx="486605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Discuss</a:t>
            </a:r>
            <a:endParaRPr sz="4000" b="1" dirty="0"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4294967295"/>
          </p:nvPr>
        </p:nvSpPr>
        <p:spPr>
          <a:xfrm>
            <a:off x="1730086" y="2910337"/>
            <a:ext cx="58711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2400" dirty="0"/>
              <a:t>The application of the Greedy algorithm in cyber security</a:t>
            </a:r>
            <a:endParaRPr sz="2400" dirty="0"/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805299" y="54095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8"/>
          <p:cNvSpPr/>
          <p:nvPr/>
        </p:nvSpPr>
        <p:spPr>
          <a:xfrm>
            <a:off x="5875408" y="1057537"/>
            <a:ext cx="1576200" cy="1556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13" name="Google Shape;762;p48">
            <a:extLst>
              <a:ext uri="{FF2B5EF4-FFF2-40B4-BE49-F238E27FC236}">
                <a16:creationId xmlns:a16="http://schemas.microsoft.com/office/drawing/2014/main" id="{BB4BCB3E-3C85-4505-81F8-06C31AA04F8A}"/>
              </a:ext>
            </a:extLst>
          </p:cNvPr>
          <p:cNvSpPr/>
          <p:nvPr/>
        </p:nvSpPr>
        <p:spPr>
          <a:xfrm>
            <a:off x="6186437" y="1489368"/>
            <a:ext cx="954026" cy="685326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23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5513922" y="1576268"/>
            <a:ext cx="2769987" cy="2856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482477" y="151406"/>
            <a:ext cx="7047654" cy="11362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Data security in the cloud environment</a:t>
            </a:r>
            <a:endParaRPr sz="2800" b="1"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587670" y="382841"/>
            <a:ext cx="638700" cy="141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89244" y="1463613"/>
            <a:ext cx="1377600" cy="570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863258" y="1117643"/>
            <a:ext cx="716400" cy="806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6" name="Google Shape;151;p21">
            <a:extLst>
              <a:ext uri="{FF2B5EF4-FFF2-40B4-BE49-F238E27FC236}">
                <a16:creationId xmlns:a16="http://schemas.microsoft.com/office/drawing/2014/main" id="{8C05237C-7C6E-59F7-CBB2-FB7DF2BE33E2}"/>
              </a:ext>
            </a:extLst>
          </p:cNvPr>
          <p:cNvSpPr txBox="1">
            <a:spLocks/>
          </p:cNvSpPr>
          <p:nvPr/>
        </p:nvSpPr>
        <p:spPr>
          <a:xfrm>
            <a:off x="1308243" y="2488129"/>
            <a:ext cx="4137364" cy="136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◎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Data security?</a:t>
            </a:r>
          </a:p>
        </p:txBody>
      </p:sp>
      <p:pic>
        <p:nvPicPr>
          <p:cNvPr id="1026" name="Picture 2" descr="Data security - Free security icons">
            <a:extLst>
              <a:ext uri="{FF2B5EF4-FFF2-40B4-BE49-F238E27FC236}">
                <a16:creationId xmlns:a16="http://schemas.microsoft.com/office/drawing/2014/main" id="{CB06A922-78BD-93A1-1F76-ED7CF9DF7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692" y="1930544"/>
            <a:ext cx="1925328" cy="192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362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461853" y="235831"/>
            <a:ext cx="6454588" cy="6529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Methodology</a:t>
            </a:r>
            <a:endParaRPr sz="2800" b="1"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587670" y="382841"/>
            <a:ext cx="638700" cy="141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89244" y="1463613"/>
            <a:ext cx="1377600" cy="570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863258" y="1117643"/>
            <a:ext cx="716400" cy="806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69879F-9BC8-1B85-635B-151BFFB17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709" y="864194"/>
            <a:ext cx="3559351" cy="413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25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5513922" y="1576268"/>
            <a:ext cx="2769987" cy="2856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482477" y="151406"/>
            <a:ext cx="7047654" cy="11362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Huffman’s Coding</a:t>
            </a:r>
            <a:endParaRPr sz="2800" b="1"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587670" y="382841"/>
            <a:ext cx="638700" cy="141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89244" y="1463613"/>
            <a:ext cx="1377600" cy="570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863258" y="1117643"/>
            <a:ext cx="716400" cy="806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6" name="Google Shape;151;p21">
            <a:extLst>
              <a:ext uri="{FF2B5EF4-FFF2-40B4-BE49-F238E27FC236}">
                <a16:creationId xmlns:a16="http://schemas.microsoft.com/office/drawing/2014/main" id="{8C05237C-7C6E-59F7-CBB2-FB7DF2BE33E2}"/>
              </a:ext>
            </a:extLst>
          </p:cNvPr>
          <p:cNvSpPr txBox="1">
            <a:spLocks/>
          </p:cNvSpPr>
          <p:nvPr/>
        </p:nvSpPr>
        <p:spPr>
          <a:xfrm>
            <a:off x="1080809" y="2488129"/>
            <a:ext cx="4137364" cy="136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◎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Huffman’s Coding?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89C23-5A6A-DCA9-480D-1194302D7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950" y="1936434"/>
            <a:ext cx="1757545" cy="211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710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533714" y="410331"/>
            <a:ext cx="8297889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Huffman’s Coding</a:t>
            </a:r>
            <a:endParaRPr sz="2800" b="1"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D75DD13-FA56-8167-B26E-4FCE655185EA}"/>
              </a:ext>
            </a:extLst>
          </p:cNvPr>
          <p:cNvCxnSpPr>
            <a:cxnSpLocks/>
          </p:cNvCxnSpPr>
          <p:nvPr/>
        </p:nvCxnSpPr>
        <p:spPr>
          <a:xfrm>
            <a:off x="557759" y="1025710"/>
            <a:ext cx="6877362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3B5F058-A664-029D-575A-DBB069D34A05}"/>
              </a:ext>
            </a:extLst>
          </p:cNvPr>
          <p:cNvSpPr txBox="1"/>
          <p:nvPr/>
        </p:nvSpPr>
        <p:spPr>
          <a:xfrm>
            <a:off x="557759" y="1420713"/>
            <a:ext cx="8139353" cy="2037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1: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Calculate symbol frequencies.</a:t>
            </a:r>
          </a:p>
          <a:p>
            <a:pPr algn="l"/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2: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 binary tree using the frequencies. Combine two nodes with the lowest frequencies to create a new internal node</a:t>
            </a:r>
          </a:p>
          <a:p>
            <a:pPr algn="l"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3: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Assign binary codes to each symbol based on the tree structure.</a:t>
            </a:r>
          </a:p>
          <a:p>
            <a:pPr algn="l">
              <a:lnSpc>
                <a:spcPct val="150000"/>
              </a:lnSpc>
            </a:pP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4: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Replace each symbol with its binary code</a:t>
            </a:r>
          </a:p>
        </p:txBody>
      </p:sp>
    </p:spTree>
    <p:extLst>
      <p:ext uri="{BB962C8B-B14F-4D97-AF65-F5344CB8AC3E}">
        <p14:creationId xmlns:p14="http://schemas.microsoft.com/office/powerpoint/2010/main" val="15767513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649153" y="306319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rgbClr val="0091EA"/>
                </a:solidFill>
                <a:latin typeface="Roboto" panose="020B0604020202020204" pitchFamily="2" charset="0"/>
              </a:rPr>
              <a:t>Example of Huffman</a:t>
            </a:r>
            <a:r>
              <a:rPr lang="en-US" sz="2800" b="1" dirty="0"/>
              <a:t>’s Coding</a:t>
            </a:r>
            <a:r>
              <a:rPr lang="en-US" sz="2800" b="1" dirty="0">
                <a:solidFill>
                  <a:srgbClr val="0091EA"/>
                </a:solidFill>
                <a:latin typeface="Roboto" panose="020B0604020202020204" pitchFamily="2" charset="0"/>
              </a:rPr>
              <a:t>.</a:t>
            </a:r>
            <a:endParaRPr lang="en-US" sz="2800" b="1" i="0" dirty="0">
              <a:solidFill>
                <a:srgbClr val="0091EA"/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551718" y="927486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8C2F82D-90EE-515E-DA40-ABE497EFA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22" y="1855152"/>
            <a:ext cx="6766019" cy="143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65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649153" y="306319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rgbClr val="0091EA"/>
                </a:solidFill>
                <a:latin typeface="Roboto" panose="020B0604020202020204" pitchFamily="2" charset="0"/>
              </a:rPr>
              <a:t>Example of Huffman</a:t>
            </a:r>
            <a:r>
              <a:rPr lang="en-US" sz="2800" b="1" dirty="0"/>
              <a:t>’s Coding</a:t>
            </a:r>
            <a:r>
              <a:rPr lang="en-US" sz="2800" b="1" dirty="0">
                <a:solidFill>
                  <a:srgbClr val="0091EA"/>
                </a:solidFill>
                <a:latin typeface="Roboto" panose="020B0604020202020204" pitchFamily="2" charset="0"/>
              </a:rPr>
              <a:t>.</a:t>
            </a:r>
            <a:endParaRPr lang="en-US" sz="2800" b="1" i="0" dirty="0">
              <a:solidFill>
                <a:srgbClr val="0091EA"/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551718" y="927486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EE0FA1D-00E1-672F-8C4D-972071F4F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88" y="1341013"/>
            <a:ext cx="2781541" cy="2461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0AA6F0-A32F-1337-6C3E-8A4734105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126" y="1334749"/>
            <a:ext cx="2977945" cy="316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886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6024356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2.</a:t>
            </a:r>
            <a:endParaRPr sz="6000" dirty="0">
              <a:solidFill>
                <a:schemeClr val="accent4"/>
              </a:solidFill>
            </a:endParaRPr>
          </a:p>
          <a:p>
            <a:pPr fontAlgn="base"/>
            <a:r>
              <a:rPr lang="en-US" dirty="0"/>
              <a:t>Working mechanism</a:t>
            </a:r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6740282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US" b="1" dirty="0"/>
              <a:t>Basic structure and complexity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4803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649153" y="306319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rgbClr val="0091EA"/>
                </a:solidFill>
                <a:latin typeface="Roboto" panose="020B0604020202020204" pitchFamily="2" charset="0"/>
              </a:rPr>
              <a:t>Example of Huffman</a:t>
            </a:r>
            <a:r>
              <a:rPr lang="en-US" sz="2800" b="1" dirty="0"/>
              <a:t>’s Coding</a:t>
            </a:r>
            <a:r>
              <a:rPr lang="en-US" sz="2800" b="1" dirty="0">
                <a:solidFill>
                  <a:srgbClr val="0091EA"/>
                </a:solidFill>
                <a:latin typeface="Roboto" panose="020B0604020202020204" pitchFamily="2" charset="0"/>
              </a:rPr>
              <a:t>.</a:t>
            </a:r>
            <a:endParaRPr lang="en-US" sz="2800" b="1" i="0" dirty="0">
              <a:solidFill>
                <a:srgbClr val="0091EA"/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551718" y="927486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EE0FA1D-00E1-672F-8C4D-972071F4F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88" y="1341013"/>
            <a:ext cx="2781541" cy="2461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0AA6F0-A32F-1337-6C3E-8A4734105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126" y="1334749"/>
            <a:ext cx="2977945" cy="316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51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649153" y="306319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rgbClr val="0091EA"/>
                </a:solidFill>
                <a:latin typeface="Roboto" panose="020B0604020202020204" pitchFamily="2" charset="0"/>
              </a:rPr>
              <a:t>Example of Huffman</a:t>
            </a:r>
            <a:r>
              <a:rPr lang="en-US" sz="2800" b="1" dirty="0"/>
              <a:t>’s Coding</a:t>
            </a:r>
            <a:r>
              <a:rPr lang="en-US" sz="2800" b="1" dirty="0">
                <a:solidFill>
                  <a:srgbClr val="0091EA"/>
                </a:solidFill>
                <a:latin typeface="Roboto" panose="020B0604020202020204" pitchFamily="2" charset="0"/>
              </a:rPr>
              <a:t>.</a:t>
            </a:r>
            <a:endParaRPr lang="en-US" sz="2800" b="1" i="0" dirty="0">
              <a:solidFill>
                <a:srgbClr val="0091EA"/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551718" y="927486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BAB6ACB-ACDE-60A8-6FDA-A7E8B221D888}"/>
              </a:ext>
            </a:extLst>
          </p:cNvPr>
          <p:cNvSpPr txBox="1"/>
          <p:nvPr/>
        </p:nvSpPr>
        <p:spPr>
          <a:xfrm>
            <a:off x="733214" y="3267077"/>
            <a:ext cx="78838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text: ‘DAD’ is encoded ‘011101’</a:t>
            </a:r>
          </a:p>
          <a:p>
            <a:pPr algn="l"/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code: ‘1001101101011101’ is decoded ‘BAD_DAD’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F6F1E-0716-9B0E-9A67-B6588C337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14" y="1109728"/>
            <a:ext cx="6025095" cy="176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21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6"/>
          <p:cNvSpPr txBox="1">
            <a:spLocks noGrp="1"/>
          </p:cNvSpPr>
          <p:nvPr>
            <p:ph type="ctrTitle" idx="4294967295"/>
          </p:nvPr>
        </p:nvSpPr>
        <p:spPr>
          <a:xfrm>
            <a:off x="2995863" y="1492819"/>
            <a:ext cx="328118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/>
              <a:t>Thanks!</a:t>
            </a:r>
            <a:endParaRPr sz="6000" b="1" dirty="0"/>
          </a:p>
        </p:txBody>
      </p:sp>
      <p:sp>
        <p:nvSpPr>
          <p:cNvPr id="404" name="Google Shape;404;p36"/>
          <p:cNvSpPr txBox="1">
            <a:spLocks noGrp="1"/>
          </p:cNvSpPr>
          <p:nvPr>
            <p:ph type="subTitle" idx="4294967295"/>
          </p:nvPr>
        </p:nvSpPr>
        <p:spPr>
          <a:xfrm>
            <a:off x="2995863" y="2616190"/>
            <a:ext cx="3432438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Any questions?</a:t>
            </a:r>
            <a:endParaRPr sz="3600" b="1" dirty="0"/>
          </a:p>
        </p:txBody>
      </p:sp>
      <p:sp>
        <p:nvSpPr>
          <p:cNvPr id="406" name="Google Shape;406;p3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649153" y="306319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rgbClr val="0091EA"/>
                </a:solidFill>
                <a:latin typeface="Roboto" panose="020B0604020202020204" pitchFamily="2" charset="0"/>
              </a:rPr>
              <a:t>REFERENCE</a:t>
            </a:r>
            <a:endParaRPr lang="en-US" sz="2800" b="1" i="0" dirty="0">
              <a:solidFill>
                <a:srgbClr val="0091EA"/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551718" y="927486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BAB6ACB-ACDE-60A8-6FDA-A7E8B221D888}"/>
              </a:ext>
            </a:extLst>
          </p:cNvPr>
          <p:cNvSpPr txBox="1"/>
          <p:nvPr/>
        </p:nvSpPr>
        <p:spPr>
          <a:xfrm>
            <a:off x="649153" y="1342025"/>
            <a:ext cx="7883825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Books: 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Design and Analysis of Algorithms</a:t>
            </a:r>
          </a:p>
          <a:p>
            <a:pPr algn="l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SECURITY BASED ON CRYPTOGRAPHY, STEGANOGRAPHY COMBINED WITH OTP ALGORITHM AND HUFFMAN CODING IN THE CLOUD ENVIRONMENT (</a:t>
            </a:r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Ms. K Brindhashree, Dr. Sinthu Janita Prakash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361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E0A9A-7500-C52D-7185-772ED69C1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HOMEWORK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5FB16-171D-1D54-BB95-6D9A7A7E95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54605F-95CB-8D21-E2A4-C53905299A17}"/>
              </a:ext>
            </a:extLst>
          </p:cNvPr>
          <p:cNvCxnSpPr>
            <a:cxnSpLocks/>
          </p:cNvCxnSpPr>
          <p:nvPr/>
        </p:nvCxnSpPr>
        <p:spPr>
          <a:xfrm>
            <a:off x="551718" y="927486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40638E5-85A0-2007-F2FE-03562B325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50" y="1989221"/>
            <a:ext cx="7117690" cy="96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28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E0A9A-7500-C52D-7185-772ED69C1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HOMEWORK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5FB16-171D-1D54-BB95-6D9A7A7E95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54605F-95CB-8D21-E2A4-C53905299A17}"/>
              </a:ext>
            </a:extLst>
          </p:cNvPr>
          <p:cNvCxnSpPr>
            <a:cxnSpLocks/>
          </p:cNvCxnSpPr>
          <p:nvPr/>
        </p:nvCxnSpPr>
        <p:spPr>
          <a:xfrm>
            <a:off x="551718" y="927486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0AAEB38D-DABD-34DF-6E24-7EC051C87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870" y="1835676"/>
            <a:ext cx="6228918" cy="207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30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fontAlgn="base"/>
            <a:r>
              <a:rPr lang="en-US" sz="2800" b="1" dirty="0"/>
              <a:t>Return the money</a:t>
            </a: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dirty="0"/>
              <a:t>Return a given amount of money using the </a:t>
            </a:r>
            <a:r>
              <a:rPr lang="en-US" b="1" dirty="0"/>
              <a:t>least</a:t>
            </a:r>
            <a:r>
              <a:rPr lang="en-US" dirty="0"/>
              <a:t> possible number of bills</a:t>
            </a:r>
          </a:p>
          <a:p>
            <a:pPr lvl="0"/>
            <a:r>
              <a:rPr lang="en-US" dirty="0"/>
              <a:t>Amount of money: 26 000 VND</a:t>
            </a:r>
          </a:p>
          <a:p>
            <a:pPr lvl="0"/>
            <a:r>
              <a:rPr lang="en-US" dirty="0"/>
              <a:t>Possible number of bills:   10 000 VND</a:t>
            </a:r>
          </a:p>
          <a:p>
            <a:pPr marL="76200" lvl="0" indent="0">
              <a:buNone/>
            </a:pPr>
            <a:r>
              <a:rPr lang="en-US" dirty="0"/>
              <a:t>				  5 000 VND</a:t>
            </a:r>
          </a:p>
          <a:p>
            <a:pPr marL="76200" lvl="0" indent="0">
              <a:buNone/>
            </a:pPr>
            <a:r>
              <a:rPr lang="en-US" dirty="0"/>
              <a:t>				  2 000 VND</a:t>
            </a:r>
          </a:p>
          <a:p>
            <a:pPr marL="76200" lvl="0" indent="0">
              <a:buNone/>
            </a:pPr>
            <a:r>
              <a:rPr lang="en-US" dirty="0"/>
              <a:t>				  1 000 VND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17D5566-DAD3-F5FA-830C-9E20492DD368}"/>
              </a:ext>
            </a:extLst>
          </p:cNvPr>
          <p:cNvCxnSpPr>
            <a:cxnSpLocks/>
          </p:cNvCxnSpPr>
          <p:nvPr/>
        </p:nvCxnSpPr>
        <p:spPr>
          <a:xfrm>
            <a:off x="586770" y="981315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998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738023" y="796258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26 000 </a:t>
            </a:r>
            <a:r>
              <a:rPr lang="en-US" dirty="0"/>
              <a:t>VND</a:t>
            </a:r>
            <a:endParaRPr dirty="0"/>
          </a:p>
        </p:txBody>
      </p:sp>
      <p:sp>
        <p:nvSpPr>
          <p:cNvPr id="141" name="Google Shape;141;p20"/>
          <p:cNvSpPr txBox="1">
            <a:spLocks noGrp="1"/>
          </p:cNvSpPr>
          <p:nvPr>
            <p:ph type="body" idx="1"/>
          </p:nvPr>
        </p:nvSpPr>
        <p:spPr>
          <a:xfrm>
            <a:off x="786150" y="1788485"/>
            <a:ext cx="1794017" cy="10539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10 000 VND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1" name="Google Shape;141;p20">
            <a:extLst>
              <a:ext uri="{FF2B5EF4-FFF2-40B4-BE49-F238E27FC236}">
                <a16:creationId xmlns:a16="http://schemas.microsoft.com/office/drawing/2014/main" id="{AEEA8327-2308-4916-AB4F-2560709A7AD8}"/>
              </a:ext>
            </a:extLst>
          </p:cNvPr>
          <p:cNvSpPr txBox="1">
            <a:spLocks/>
          </p:cNvSpPr>
          <p:nvPr/>
        </p:nvSpPr>
        <p:spPr>
          <a:xfrm>
            <a:off x="2580167" y="1788485"/>
            <a:ext cx="1794017" cy="1053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◎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b="1" dirty="0"/>
              <a:t>5 000 VND</a:t>
            </a:r>
          </a:p>
          <a:p>
            <a:pPr marL="0" indent="0">
              <a:buFont typeface="Source Sans Pro"/>
              <a:buNone/>
            </a:pPr>
            <a:r>
              <a:rPr lang="en-US" dirty="0"/>
              <a:t>1</a:t>
            </a:r>
          </a:p>
        </p:txBody>
      </p:sp>
      <p:sp>
        <p:nvSpPr>
          <p:cNvPr id="12" name="Google Shape;141;p20">
            <a:extLst>
              <a:ext uri="{FF2B5EF4-FFF2-40B4-BE49-F238E27FC236}">
                <a16:creationId xmlns:a16="http://schemas.microsoft.com/office/drawing/2014/main" id="{FA40E87B-032E-4AE3-B763-04708E6C5535}"/>
              </a:ext>
            </a:extLst>
          </p:cNvPr>
          <p:cNvSpPr txBox="1">
            <a:spLocks/>
          </p:cNvSpPr>
          <p:nvPr/>
        </p:nvSpPr>
        <p:spPr>
          <a:xfrm>
            <a:off x="4374184" y="1788485"/>
            <a:ext cx="1794017" cy="1053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◎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b="1" dirty="0"/>
              <a:t>2 000 VND</a:t>
            </a:r>
          </a:p>
          <a:p>
            <a:pPr marL="0" indent="0">
              <a:buFont typeface="Source Sans Pro"/>
              <a:buNone/>
            </a:pPr>
            <a:r>
              <a:rPr lang="en-US" dirty="0"/>
              <a:t>0</a:t>
            </a:r>
          </a:p>
        </p:txBody>
      </p:sp>
      <p:sp>
        <p:nvSpPr>
          <p:cNvPr id="13" name="Google Shape;141;p20">
            <a:extLst>
              <a:ext uri="{FF2B5EF4-FFF2-40B4-BE49-F238E27FC236}">
                <a16:creationId xmlns:a16="http://schemas.microsoft.com/office/drawing/2014/main" id="{DAAE3FAB-D03D-4A0A-8098-0CD2CC59E6DB}"/>
              </a:ext>
            </a:extLst>
          </p:cNvPr>
          <p:cNvSpPr txBox="1">
            <a:spLocks/>
          </p:cNvSpPr>
          <p:nvPr/>
        </p:nvSpPr>
        <p:spPr>
          <a:xfrm>
            <a:off x="6168201" y="1788485"/>
            <a:ext cx="1794017" cy="1053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◎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b="1" dirty="0"/>
              <a:t>1 000 VND</a:t>
            </a:r>
          </a:p>
          <a:p>
            <a:pPr marL="0" indent="0">
              <a:buFont typeface="Source Sans Pro"/>
              <a:buNone/>
            </a:pPr>
            <a:r>
              <a:rPr lang="en-US" dirty="0"/>
              <a:t>1</a:t>
            </a:r>
          </a:p>
        </p:txBody>
      </p:sp>
      <p:sp>
        <p:nvSpPr>
          <p:cNvPr id="14" name="Google Shape;944;p48">
            <a:extLst>
              <a:ext uri="{FF2B5EF4-FFF2-40B4-BE49-F238E27FC236}">
                <a16:creationId xmlns:a16="http://schemas.microsoft.com/office/drawing/2014/main" id="{A73D891D-525C-4BFC-ACA7-8ADEFC491CC5}"/>
              </a:ext>
            </a:extLst>
          </p:cNvPr>
          <p:cNvSpPr/>
          <p:nvPr/>
        </p:nvSpPr>
        <p:spPr>
          <a:xfrm>
            <a:off x="8017006" y="2145028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625642" y="308120"/>
            <a:ext cx="7732208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fontAlgn="base"/>
            <a:r>
              <a:rPr lang="en-US" sz="2800" b="1" dirty="0"/>
              <a:t>Basic structure</a:t>
            </a: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577516" y="1141942"/>
            <a:ext cx="8168043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lnSpc>
                <a:spcPct val="150000"/>
              </a:lnSpc>
              <a:buNone/>
            </a:pPr>
            <a:r>
              <a:rPr lang="en-US" sz="2000" b="1" dirty="0"/>
              <a:t>Step 1: </a:t>
            </a:r>
            <a:r>
              <a:rPr lang="en-US" sz="2000" dirty="0"/>
              <a:t>Define the problem &amp; all possible solutions (for each step)</a:t>
            </a:r>
          </a:p>
          <a:p>
            <a:pPr marL="76200" indent="0">
              <a:lnSpc>
                <a:spcPct val="150000"/>
              </a:lnSpc>
              <a:buNone/>
            </a:pPr>
            <a:r>
              <a:rPr lang="en-US" sz="2000" b="1" dirty="0"/>
              <a:t>Step 2: </a:t>
            </a:r>
            <a:r>
              <a:rPr lang="en-US" sz="2000" dirty="0"/>
              <a:t>Determine the benefit or value of each solution</a:t>
            </a:r>
          </a:p>
          <a:p>
            <a:pPr marL="76200" indent="0">
              <a:lnSpc>
                <a:spcPct val="150000"/>
              </a:lnSpc>
              <a:buNone/>
            </a:pPr>
            <a:r>
              <a:rPr lang="en-US" sz="2000" b="1" dirty="0"/>
              <a:t>Step 3: </a:t>
            </a:r>
            <a:r>
              <a:rPr lang="en-US" sz="2000" dirty="0"/>
              <a:t>Select the solution with maximum benefit or value</a:t>
            </a:r>
          </a:p>
          <a:p>
            <a:pPr marL="76200" indent="0">
              <a:lnSpc>
                <a:spcPct val="150000"/>
              </a:lnSpc>
              <a:buNone/>
            </a:pPr>
            <a:r>
              <a:rPr lang="en-US" sz="2000" b="1" dirty="0"/>
              <a:t>Step 4: </a:t>
            </a:r>
            <a:r>
              <a:rPr lang="en-US" sz="2000" dirty="0"/>
              <a:t>Repeat until the solution is complete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A939DA3-04F1-BEEB-42C9-09527B3DD88C}"/>
              </a:ext>
            </a:extLst>
          </p:cNvPr>
          <p:cNvCxnSpPr>
            <a:cxnSpLocks/>
          </p:cNvCxnSpPr>
          <p:nvPr/>
        </p:nvCxnSpPr>
        <p:spPr>
          <a:xfrm>
            <a:off x="394264" y="933122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593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1976</TotalTime>
  <Words>1225</Words>
  <Application>Microsoft Office PowerPoint</Application>
  <PresentationFormat>On-screen Show (16:9)</PresentationFormat>
  <Paragraphs>271</Paragraphs>
  <Slides>65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5" baseType="lpstr">
      <vt:lpstr>Roboto</vt:lpstr>
      <vt:lpstr>Arial</vt:lpstr>
      <vt:lpstr>Cambria Math</vt:lpstr>
      <vt:lpstr>Roboto Slab</vt:lpstr>
      <vt:lpstr>Helvetica Neue</vt:lpstr>
      <vt:lpstr>Calibri</vt:lpstr>
      <vt:lpstr>Source Sans Pro</vt:lpstr>
      <vt:lpstr>Quattrocento Sans</vt:lpstr>
      <vt:lpstr>Times New Roman</vt:lpstr>
      <vt:lpstr>Cordelia template</vt:lpstr>
      <vt:lpstr>PowerPoint Presentation</vt:lpstr>
      <vt:lpstr>PowerPoint Presentation</vt:lpstr>
      <vt:lpstr>1. Definition</vt:lpstr>
      <vt:lpstr>What is Greedy Algorithm?</vt:lpstr>
      <vt:lpstr>Discuss</vt:lpstr>
      <vt:lpstr>2. Working mechanism</vt:lpstr>
      <vt:lpstr>Return the money</vt:lpstr>
      <vt:lpstr>26 000 VND</vt:lpstr>
      <vt:lpstr>Basic structure</vt:lpstr>
      <vt:lpstr>Discuss</vt:lpstr>
      <vt:lpstr>Time complexity </vt:lpstr>
      <vt:lpstr>Time complexity</vt:lpstr>
      <vt:lpstr>On each step, the choice made must be</vt:lpstr>
      <vt:lpstr>Return the money</vt:lpstr>
      <vt:lpstr>6 000 VND</vt:lpstr>
      <vt:lpstr>3. Characteristics</vt:lpstr>
      <vt:lpstr>Limitations</vt:lpstr>
      <vt:lpstr>Discuss</vt:lpstr>
      <vt:lpstr>Advantages</vt:lpstr>
      <vt:lpstr>Discuss</vt:lpstr>
      <vt:lpstr>Conditions for using Greedy algorithm</vt:lpstr>
      <vt:lpstr>4.  Applications of Greedy algorithm</vt:lpstr>
      <vt:lpstr>Applications of Greedy algorithm</vt:lpstr>
      <vt:lpstr>Constructing Minimum Spanning Trees</vt:lpstr>
      <vt:lpstr>Instance of minimum spanning tree</vt:lpstr>
      <vt:lpstr> Constructing Minimum Spanning Trees</vt:lpstr>
      <vt:lpstr>Solution for minimum spanning tree</vt:lpstr>
      <vt:lpstr>Pseudocode of Prim’s algorithm</vt:lpstr>
      <vt:lpstr>Example of Prim’s algorithm</vt:lpstr>
      <vt:lpstr>Example of Prim’s algorithm</vt:lpstr>
      <vt:lpstr>Example of Prim’s algorithm</vt:lpstr>
      <vt:lpstr>Example of Prim’s algorithm</vt:lpstr>
      <vt:lpstr>Example of Prim’s algorithm</vt:lpstr>
      <vt:lpstr>Example of Prim’s algorithm</vt:lpstr>
      <vt:lpstr>PowerPoint Presentation</vt:lpstr>
      <vt:lpstr>Time complexity of Prim’s algorithm</vt:lpstr>
      <vt:lpstr>Pseudocode of Kruskal’s algorithm</vt:lpstr>
      <vt:lpstr>Instance of Kruskal’s algorithm</vt:lpstr>
      <vt:lpstr>Example of Kruskal’s algorithm</vt:lpstr>
      <vt:lpstr>Example of Kruskal’s algorithm</vt:lpstr>
      <vt:lpstr>Example of Kruskal’s algorithm</vt:lpstr>
      <vt:lpstr>Example of Kruskal’s algorithm</vt:lpstr>
      <vt:lpstr>Example of Kruskal’s algorithm</vt:lpstr>
      <vt:lpstr>PowerPoint Presentation</vt:lpstr>
      <vt:lpstr>Time complexity of Kruskal’s algorithm</vt:lpstr>
      <vt:lpstr>Single-source shortest-paths problem</vt:lpstr>
      <vt:lpstr>Single-source shortest-paths problem</vt:lpstr>
      <vt:lpstr>Dijkstra’s algorithm</vt:lpstr>
      <vt:lpstr>Pseudocode of Dijkstra’s algorithm</vt:lpstr>
      <vt:lpstr>Example of Dijkstra’s algorithm</vt:lpstr>
      <vt:lpstr>Example of Dijkstra’s algorithm</vt:lpstr>
      <vt:lpstr>PowerPoint Presentation</vt:lpstr>
      <vt:lpstr>Discuss</vt:lpstr>
      <vt:lpstr>Data security in the cloud environment</vt:lpstr>
      <vt:lpstr>Methodology</vt:lpstr>
      <vt:lpstr>Huffman’s Coding</vt:lpstr>
      <vt:lpstr>Huffman’s Coding</vt:lpstr>
      <vt:lpstr>Example of Huffman’s Coding.</vt:lpstr>
      <vt:lpstr>Example of Huffman’s Coding.</vt:lpstr>
      <vt:lpstr>Example of Huffman’s Coding.</vt:lpstr>
      <vt:lpstr>Example of Huffman’s Coding.</vt:lpstr>
      <vt:lpstr>Thanks!</vt:lpstr>
      <vt:lpstr>REFERENCE</vt:lpstr>
      <vt:lpstr>HOMEWORK 1</vt:lpstr>
      <vt:lpstr>HOMEWORK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Mai Nhất Tùng</cp:lastModifiedBy>
  <cp:revision>115</cp:revision>
  <dcterms:modified xsi:type="dcterms:W3CDTF">2023-05-29T21:43:35Z</dcterms:modified>
</cp:coreProperties>
</file>